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38"/>
  </p:notesMasterIdLst>
  <p:sldIdLst>
    <p:sldId id="256" r:id="rId5"/>
    <p:sldId id="331" r:id="rId6"/>
    <p:sldId id="8497" r:id="rId7"/>
    <p:sldId id="8536" r:id="rId8"/>
    <p:sldId id="8504" r:id="rId9"/>
    <p:sldId id="8505" r:id="rId10"/>
    <p:sldId id="8506" r:id="rId11"/>
    <p:sldId id="8524" r:id="rId12"/>
    <p:sldId id="8525" r:id="rId13"/>
    <p:sldId id="8510" r:id="rId14"/>
    <p:sldId id="8528" r:id="rId15"/>
    <p:sldId id="8530" r:id="rId16"/>
    <p:sldId id="8529" r:id="rId17"/>
    <p:sldId id="8516" r:id="rId18"/>
    <p:sldId id="8531" r:id="rId19"/>
    <p:sldId id="8513" r:id="rId20"/>
    <p:sldId id="8507" r:id="rId21"/>
    <p:sldId id="8532" r:id="rId22"/>
    <p:sldId id="8533" r:id="rId23"/>
    <p:sldId id="8537" r:id="rId24"/>
    <p:sldId id="8535" r:id="rId25"/>
    <p:sldId id="8541" r:id="rId26"/>
    <p:sldId id="8542" r:id="rId27"/>
    <p:sldId id="8538" r:id="rId28"/>
    <p:sldId id="8539" r:id="rId29"/>
    <p:sldId id="8540" r:id="rId30"/>
    <p:sldId id="8527" r:id="rId31"/>
    <p:sldId id="8543" r:id="rId32"/>
    <p:sldId id="8515" r:id="rId33"/>
    <p:sldId id="8526" r:id="rId34"/>
    <p:sldId id="8514" r:id="rId35"/>
    <p:sldId id="8517" r:id="rId36"/>
    <p:sldId id="268" r:id="rId37"/>
  </p:sldIdLst>
  <p:sldSz cx="18288000" cy="10287000"/>
  <p:notesSz cx="6858000" cy="9144000"/>
  <p:embeddedFontLst>
    <p:embeddedFont>
      <p:font typeface="Consolas" panose="020B0609020204030204" pitchFamily="49" charset="0"/>
      <p:regular r:id="rId39"/>
      <p:bold r:id="rId40"/>
      <p:italic r:id="rId41"/>
      <p:boldItalic r:id="rId42"/>
    </p:embeddedFont>
    <p:embeddedFont>
      <p:font typeface="Poppins" panose="00000500000000000000" pitchFamily="2" charset="0"/>
      <p:regular r:id="rId43"/>
      <p:bold r:id="rId44"/>
      <p:italic r:id="rId45"/>
      <p:boldItalic r:id="rId46"/>
    </p:embeddedFont>
    <p:embeddedFont>
      <p:font typeface="Poppins 1 Bold" panose="020B0604020202020204" charset="0"/>
      <p:regular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91" roundtripDataSignature="AMtx7miCuhGeosWqeH/wf4kyj2KadRk8+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9CF1AB2-1976-4502-BF36-3FF5EA218861}" styleName="Estilo medio 4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Estilo medio 4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Estilo medio 3 - Énfasis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08" autoAdjust="0"/>
    <p:restoredTop sz="94660"/>
  </p:normalViewPr>
  <p:slideViewPr>
    <p:cSldViewPr snapToGrid="0">
      <p:cViewPr varScale="1">
        <p:scale>
          <a:sx n="102" d="100"/>
          <a:sy n="102" d="100"/>
        </p:scale>
        <p:origin x="168" y="22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4.fntdata"/><Relationship Id="rId47" Type="http://schemas.openxmlformats.org/officeDocument/2006/relationships/font" Target="fonts/font9.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46" Type="http://schemas.openxmlformats.org/officeDocument/2006/relationships/font" Target="fonts/font8.fntdata"/><Relationship Id="rId92"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font" Target="fonts/font3.fntdata"/><Relationship Id="rId91"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95"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6.fntdata"/><Relationship Id="rId9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5.fntdata"/><Relationship Id="rId8" Type="http://schemas.openxmlformats.org/officeDocument/2006/relationships/slide" Target="slides/slide4.xml"/><Relationship Id="rId9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F4E981-984B-4217-A3D4-BC5527A350B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CO"/>
        </a:p>
      </dgm:t>
    </dgm:pt>
    <dgm:pt modelId="{463C9541-3F17-47BB-82C6-347C4E3211D7}">
      <dgm:prSet>
        <dgm:style>
          <a:lnRef idx="0">
            <a:scrgbClr r="0" g="0" b="0"/>
          </a:lnRef>
          <a:fillRef idx="0">
            <a:scrgbClr r="0" g="0" b="0"/>
          </a:fillRef>
          <a:effectRef idx="0">
            <a:scrgbClr r="0" g="0" b="0"/>
          </a:effectRef>
          <a:fontRef idx="minor">
            <a:schemeClr val="lt1"/>
          </a:fontRef>
        </dgm:style>
      </dgm:prSet>
      <dgm:spPr>
        <a:solidFill>
          <a:schemeClr val="accent4"/>
        </a:solidFill>
        <a:ln>
          <a:noFill/>
        </a:ln>
      </dgm:spPr>
      <dgm:t>
        <a:bodyPr/>
        <a:lstStyle/>
        <a:p>
          <a:pPr algn="ctr"/>
          <a:r>
            <a:rPr lang="es-ES" b="1" i="1" dirty="0"/>
            <a:t>Un buen rendimiento de una base de datos comienza con un buen diseño. Ningún ajuste fino logrará que una base de datos mal diseñada funcione tan bien como una bien diseñada. Esto es especialmente cierto al rediseñar bases de datos existentes, donde el usuario final espera mejoras de rendimiento poco realistas con bases de datos antiguas.</a:t>
          </a:r>
          <a:endParaRPr lang="es-CO" dirty="0"/>
        </a:p>
      </dgm:t>
    </dgm:pt>
    <dgm:pt modelId="{9E99CB10-0CE4-46AF-B945-737D96EBDBEE}" type="parTrans" cxnId="{F0FF798D-9389-4F54-B3D4-3823BFD9978D}">
      <dgm:prSet/>
      <dgm:spPr/>
      <dgm:t>
        <a:bodyPr/>
        <a:lstStyle/>
        <a:p>
          <a:endParaRPr lang="es-CO"/>
        </a:p>
      </dgm:t>
    </dgm:pt>
    <dgm:pt modelId="{9BAD3DE4-4B59-4ABF-B38E-C9F1D2DFE71D}" type="sibTrans" cxnId="{F0FF798D-9389-4F54-B3D4-3823BFD9978D}">
      <dgm:prSet/>
      <dgm:spPr/>
      <dgm:t>
        <a:bodyPr/>
        <a:lstStyle/>
        <a:p>
          <a:endParaRPr lang="es-CO"/>
        </a:p>
      </dgm:t>
    </dgm:pt>
    <dgm:pt modelId="{232ADE25-1022-46E8-98C5-883493D92975}" type="pres">
      <dgm:prSet presAssocID="{B0F4E981-984B-4217-A3D4-BC5527A350B8}" presName="linear" presStyleCnt="0">
        <dgm:presLayoutVars>
          <dgm:animLvl val="lvl"/>
          <dgm:resizeHandles val="exact"/>
        </dgm:presLayoutVars>
      </dgm:prSet>
      <dgm:spPr/>
    </dgm:pt>
    <dgm:pt modelId="{5FBF562E-A90B-48E0-BE6F-B6E2129A1DDB}" type="pres">
      <dgm:prSet presAssocID="{463C9541-3F17-47BB-82C6-347C4E3211D7}" presName="parentText" presStyleLbl="node1" presStyleIdx="0" presStyleCnt="1">
        <dgm:presLayoutVars>
          <dgm:chMax val="0"/>
          <dgm:bulletEnabled val="1"/>
        </dgm:presLayoutVars>
      </dgm:prSet>
      <dgm:spPr/>
    </dgm:pt>
  </dgm:ptLst>
  <dgm:cxnLst>
    <dgm:cxn modelId="{F0FF798D-9389-4F54-B3D4-3823BFD9978D}" srcId="{B0F4E981-984B-4217-A3D4-BC5527A350B8}" destId="{463C9541-3F17-47BB-82C6-347C4E3211D7}" srcOrd="0" destOrd="0" parTransId="{9E99CB10-0CE4-46AF-B945-737D96EBDBEE}" sibTransId="{9BAD3DE4-4B59-4ABF-B38E-C9F1D2DFE71D}"/>
    <dgm:cxn modelId="{B9FA1491-BCD4-45F4-992F-E8E06133525C}" type="presOf" srcId="{463C9541-3F17-47BB-82C6-347C4E3211D7}" destId="{5FBF562E-A90B-48E0-BE6F-B6E2129A1DDB}" srcOrd="0" destOrd="0" presId="urn:microsoft.com/office/officeart/2005/8/layout/vList2"/>
    <dgm:cxn modelId="{3D01BBAD-F7D5-4F15-B0B1-241FC53E202B}" type="presOf" srcId="{B0F4E981-984B-4217-A3D4-BC5527A350B8}" destId="{232ADE25-1022-46E8-98C5-883493D92975}" srcOrd="0" destOrd="0" presId="urn:microsoft.com/office/officeart/2005/8/layout/vList2"/>
    <dgm:cxn modelId="{6E499E71-7D4C-4102-890D-658A482B16C7}" type="presParOf" srcId="{232ADE25-1022-46E8-98C5-883493D92975}" destId="{5FBF562E-A90B-48E0-BE6F-B6E2129A1DDB}" srcOrd="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9A17523-B784-4F3B-A429-EBCD807320B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s-CO"/>
        </a:p>
      </dgm:t>
    </dgm:pt>
    <dgm:pt modelId="{495E752E-2566-4CC5-8510-DF246CF82777}">
      <dgm:prSet/>
      <dgm:spPr/>
      <dgm:t>
        <a:bodyPr/>
        <a:lstStyle/>
        <a:p>
          <a:pPr algn="ctr"/>
          <a:r>
            <a:rPr lang="es-CO" b="0" i="0" dirty="0"/>
            <a:t>Nótese que se esta usando la llave principal </a:t>
          </a:r>
          <a:r>
            <a:rPr lang="es-CO" b="0" i="0" dirty="0" err="1"/>
            <a:t>pKey</a:t>
          </a:r>
          <a:r>
            <a:rPr lang="es-CO" b="0" i="0" dirty="0"/>
            <a:t> como índice</a:t>
          </a:r>
          <a:endParaRPr lang="es-CO" dirty="0"/>
        </a:p>
      </dgm:t>
    </dgm:pt>
    <dgm:pt modelId="{F585ED9C-5F7A-407F-9638-BE568754EE84}" type="parTrans" cxnId="{687EE6EF-3B1A-4C9C-9457-4568315A4392}">
      <dgm:prSet/>
      <dgm:spPr/>
      <dgm:t>
        <a:bodyPr/>
        <a:lstStyle/>
        <a:p>
          <a:endParaRPr lang="es-CO"/>
        </a:p>
      </dgm:t>
    </dgm:pt>
    <dgm:pt modelId="{5C1B56B7-9E17-4C7C-B824-3B9EA664085B}" type="sibTrans" cxnId="{687EE6EF-3B1A-4C9C-9457-4568315A4392}">
      <dgm:prSet/>
      <dgm:spPr/>
      <dgm:t>
        <a:bodyPr/>
        <a:lstStyle/>
        <a:p>
          <a:endParaRPr lang="es-CO"/>
        </a:p>
      </dgm:t>
    </dgm:pt>
    <dgm:pt modelId="{C88E0899-22C0-4776-9411-50F814A1B3F7}" type="pres">
      <dgm:prSet presAssocID="{89A17523-B784-4F3B-A429-EBCD807320B3}" presName="linear" presStyleCnt="0">
        <dgm:presLayoutVars>
          <dgm:animLvl val="lvl"/>
          <dgm:resizeHandles val="exact"/>
        </dgm:presLayoutVars>
      </dgm:prSet>
      <dgm:spPr/>
    </dgm:pt>
    <dgm:pt modelId="{C39868AA-C03D-45ED-96E5-11FDFFE95A05}" type="pres">
      <dgm:prSet presAssocID="{495E752E-2566-4CC5-8510-DF246CF82777}" presName="parentText" presStyleLbl="node1" presStyleIdx="0" presStyleCnt="1" custLinFactNeighborX="1738" custLinFactNeighborY="1761">
        <dgm:presLayoutVars>
          <dgm:chMax val="0"/>
          <dgm:bulletEnabled val="1"/>
        </dgm:presLayoutVars>
      </dgm:prSet>
      <dgm:spPr/>
    </dgm:pt>
  </dgm:ptLst>
  <dgm:cxnLst>
    <dgm:cxn modelId="{E478D330-C067-474F-936A-4E5B3B5DF706}" type="presOf" srcId="{89A17523-B784-4F3B-A429-EBCD807320B3}" destId="{C88E0899-22C0-4776-9411-50F814A1B3F7}" srcOrd="0" destOrd="0" presId="urn:microsoft.com/office/officeart/2005/8/layout/vList2"/>
    <dgm:cxn modelId="{6E04F536-95FA-4EAD-9E16-5675B00A4170}" type="presOf" srcId="{495E752E-2566-4CC5-8510-DF246CF82777}" destId="{C39868AA-C03D-45ED-96E5-11FDFFE95A05}" srcOrd="0" destOrd="0" presId="urn:microsoft.com/office/officeart/2005/8/layout/vList2"/>
    <dgm:cxn modelId="{687EE6EF-3B1A-4C9C-9457-4568315A4392}" srcId="{89A17523-B784-4F3B-A429-EBCD807320B3}" destId="{495E752E-2566-4CC5-8510-DF246CF82777}" srcOrd="0" destOrd="0" parTransId="{F585ED9C-5F7A-407F-9638-BE568754EE84}" sibTransId="{5C1B56B7-9E17-4C7C-B824-3B9EA664085B}"/>
    <dgm:cxn modelId="{AFE0F685-2277-45CB-906A-8F09936FD4F2}" type="presParOf" srcId="{C88E0899-22C0-4776-9411-50F814A1B3F7}" destId="{C39868AA-C03D-45ED-96E5-11FDFFE95A05}" srcOrd="0"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BF562E-A90B-48E0-BE6F-B6E2129A1DDB}">
      <dsp:nvSpPr>
        <dsp:cNvPr id="0" name=""/>
        <dsp:cNvSpPr/>
      </dsp:nvSpPr>
      <dsp:spPr>
        <a:xfrm>
          <a:off x="0" y="36424"/>
          <a:ext cx="13783068" cy="2974140"/>
        </a:xfrm>
        <a:prstGeom prst="roundRect">
          <a:avLst/>
        </a:prstGeom>
        <a:solidFill>
          <a:schemeClr val="accent4"/>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s-ES" sz="3100" b="1" i="1" kern="1200" dirty="0"/>
            <a:t>Un buen rendimiento de una base de datos comienza con un buen diseño. Ningún ajuste fino logrará que una base de datos mal diseñada funcione tan bien como una bien diseñada. Esto es especialmente cierto al rediseñar bases de datos existentes, donde el usuario final espera mejoras de rendimiento poco realistas con bases de datos antiguas.</a:t>
          </a:r>
          <a:endParaRPr lang="es-CO" sz="3100" kern="1200" dirty="0"/>
        </a:p>
      </dsp:txBody>
      <dsp:txXfrm>
        <a:off x="145186" y="181610"/>
        <a:ext cx="13492696" cy="26837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9868AA-C03D-45ED-96E5-11FDFFE95A05}">
      <dsp:nvSpPr>
        <dsp:cNvPr id="0" name=""/>
        <dsp:cNvSpPr/>
      </dsp:nvSpPr>
      <dsp:spPr>
        <a:xfrm>
          <a:off x="0" y="33992"/>
          <a:ext cx="5967322" cy="9652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s-CO" sz="2500" b="0" i="0" kern="1200" dirty="0"/>
            <a:t>Nótese que se esta usando la llave principal </a:t>
          </a:r>
          <a:r>
            <a:rPr lang="es-CO" sz="2500" b="0" i="0" kern="1200" dirty="0" err="1"/>
            <a:t>pKey</a:t>
          </a:r>
          <a:r>
            <a:rPr lang="es-CO" sz="2500" b="0" i="0" kern="1200" dirty="0"/>
            <a:t> como índice</a:t>
          </a:r>
          <a:endParaRPr lang="es-CO" sz="2500" kern="1200" dirty="0"/>
        </a:p>
      </dsp:txBody>
      <dsp:txXfrm>
        <a:off x="47120" y="81112"/>
        <a:ext cx="5873082" cy="87101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02400"/>
            <a:ext cx="3962400" cy="341313"/>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80013" y="6502400"/>
            <a:ext cx="3962400" cy="341313"/>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8: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8: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4"/>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0" name="Google Shape;40;p14"/>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1" name="Google Shape;41;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5"/>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15"/>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15"/>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9" name="Google Shape;49;p15"/>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0" name="Google Shape;50;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7"/>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7"/>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17"/>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8"/>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8"/>
          <p:cNvSpPr>
            <a:spLocks noGrp="1"/>
          </p:cNvSpPr>
          <p:nvPr>
            <p:ph type="pic" idx="2"/>
          </p:nvPr>
        </p:nvSpPr>
        <p:spPr>
          <a:xfrm>
            <a:off x="1792288" y="612775"/>
            <a:ext cx="5486400" cy="4114800"/>
          </a:xfrm>
          <a:prstGeom prst="rect">
            <a:avLst/>
          </a:prstGeom>
          <a:noFill/>
          <a:ln>
            <a:noFill/>
          </a:ln>
        </p:spPr>
      </p:sp>
      <p:sp>
        <p:nvSpPr>
          <p:cNvPr id="68" name="Google Shape;68;p18"/>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9"/>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0"/>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4" r:id="rId3"/>
    <p:sldLayoutId id="2147483656" r:id="rId4"/>
    <p:sldLayoutId id="2147483657" r:id="rId5"/>
    <p:sldLayoutId id="2147483658" r:id="rId6"/>
    <p:sldLayoutId id="2147483659"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8.sv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8.sv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8.svg"/></Relationships>
</file>

<file path=ppt/slides/_rels/slide2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8.svg"/><Relationship Id="rId7" Type="http://schemas.openxmlformats.org/officeDocument/2006/relationships/diagramLayout" Target="../diagrams/layout2.xml"/><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diagramData" Target="../diagrams/data2.xml"/><Relationship Id="rId5" Type="http://schemas.openxmlformats.org/officeDocument/2006/relationships/image" Target="../media/image14.png"/><Relationship Id="rId10" Type="http://schemas.microsoft.com/office/2007/relationships/diagramDrawing" Target="../diagrams/drawing2.xml"/><Relationship Id="rId4" Type="http://schemas.openxmlformats.org/officeDocument/2006/relationships/image" Target="../media/image13.png"/><Relationship Id="rId9" Type="http://schemas.openxmlformats.org/officeDocument/2006/relationships/diagramColors" Target="../diagrams/colors2.xml"/></Relationships>
</file>

<file path=ppt/slides/_rels/slide2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8.svg"/></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8.sv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8.svg"/></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33.xml.rels><?xml version="1.0" encoding="UTF-8" standalone="yes"?>
<Relationships xmlns="http://schemas.openxmlformats.org/package/2006/relationships"><Relationship Id="rId8" Type="http://schemas.openxmlformats.org/officeDocument/2006/relationships/hyperlink" Target="http://www.enyoi.co" TargetMode="External"/><Relationship Id="rId13" Type="http://schemas.openxmlformats.org/officeDocument/2006/relationships/image" Target="../media/image1.png"/><Relationship Id="rId3" Type="http://schemas.openxmlformats.org/officeDocument/2006/relationships/image" Target="../media/image2.png"/><Relationship Id="rId7" Type="http://schemas.openxmlformats.org/officeDocument/2006/relationships/image" Target="../media/image23.png"/><Relationship Id="rId12"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www.instagram.com/enyoi.co/" TargetMode="External"/><Relationship Id="rId11" Type="http://schemas.openxmlformats.org/officeDocument/2006/relationships/hyperlink" Target="https://www.tiktok.com/@enyoi.co" TargetMode="External"/><Relationship Id="rId5" Type="http://schemas.openxmlformats.org/officeDocument/2006/relationships/image" Target="../media/image22.png"/><Relationship Id="rId10" Type="http://schemas.openxmlformats.org/officeDocument/2006/relationships/image" Target="../media/image25.png"/><Relationship Id="rId4" Type="http://schemas.openxmlformats.org/officeDocument/2006/relationships/hyperlink" Target="https://wa.me/573206649412" TargetMode="External"/><Relationship Id="rId9" Type="http://schemas.openxmlformats.org/officeDocument/2006/relationships/image" Target="../media/image24.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7.png"/><Relationship Id="rId7" Type="http://schemas.openxmlformats.org/officeDocument/2006/relationships/diagramQuickStyle" Target="../diagrams/quickStyle1.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8.svg"/><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8764" y="455568"/>
            <a:ext cx="3004519" cy="1201808"/>
          </a:xfrm>
          <a:custGeom>
            <a:avLst/>
            <a:gdLst/>
            <a:ahLst/>
            <a:cxnLst/>
            <a:rect l="l" t="t" r="r" b="b"/>
            <a:pathLst>
              <a:path w="3457174" h="1382870" extrusionOk="0">
                <a:moveTo>
                  <a:pt x="0" y="0"/>
                </a:moveTo>
                <a:lnTo>
                  <a:pt x="3457174" y="0"/>
                </a:lnTo>
                <a:lnTo>
                  <a:pt x="3457174" y="1382870"/>
                </a:lnTo>
                <a:lnTo>
                  <a:pt x="0" y="138287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89" name="Google Shape;89;p1"/>
          <p:cNvGrpSpPr/>
          <p:nvPr/>
        </p:nvGrpSpPr>
        <p:grpSpPr>
          <a:xfrm rot="10800000">
            <a:off x="10392303" y="15240"/>
            <a:ext cx="7895697" cy="10431661"/>
            <a:chOff x="0" y="-38100"/>
            <a:chExt cx="2079525" cy="2747433"/>
          </a:xfrm>
        </p:grpSpPr>
        <p:sp>
          <p:nvSpPr>
            <p:cNvPr id="90" name="Google Shape;90;p1"/>
            <p:cNvSpPr/>
            <p:nvPr/>
          </p:nvSpPr>
          <p:spPr>
            <a:xfrm>
              <a:off x="0" y="0"/>
              <a:ext cx="2079525" cy="2709333"/>
            </a:xfrm>
            <a:custGeom>
              <a:avLst/>
              <a:gdLst/>
              <a:ahLst/>
              <a:cxnLst/>
              <a:rect l="l" t="t" r="r" b="b"/>
              <a:pathLst>
                <a:path w="2079525" h="2709333" extrusionOk="0">
                  <a:moveTo>
                    <a:pt x="0" y="0"/>
                  </a:moveTo>
                  <a:lnTo>
                    <a:pt x="2079525" y="0"/>
                  </a:lnTo>
                  <a:lnTo>
                    <a:pt x="2079525"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 name="Google Shape;91;p1"/>
            <p:cNvSpPr txBox="1"/>
            <p:nvPr/>
          </p:nvSpPr>
          <p:spPr>
            <a:xfrm>
              <a:off x="0" y="-38100"/>
              <a:ext cx="2079525"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92" name="Google Shape;92;p1"/>
          <p:cNvSpPr/>
          <p:nvPr/>
        </p:nvSpPr>
        <p:spPr>
          <a:xfrm>
            <a:off x="9562641" y="4953536"/>
            <a:ext cx="4777510" cy="4687932"/>
          </a:xfrm>
          <a:custGeom>
            <a:avLst/>
            <a:gdLst/>
            <a:ahLst/>
            <a:cxnLst/>
            <a:rect l="l" t="t" r="r" b="b"/>
            <a:pathLst>
              <a:path w="4777510" h="4687932" extrusionOk="0">
                <a:moveTo>
                  <a:pt x="0" y="0"/>
                </a:moveTo>
                <a:lnTo>
                  <a:pt x="4777511" y="0"/>
                </a:lnTo>
                <a:lnTo>
                  <a:pt x="4777511" y="4687932"/>
                </a:lnTo>
                <a:lnTo>
                  <a:pt x="0" y="4687932"/>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 name="Google Shape;93;p1"/>
          <p:cNvSpPr/>
          <p:nvPr/>
        </p:nvSpPr>
        <p:spPr>
          <a:xfrm rot="10800000">
            <a:off x="14340152" y="455568"/>
            <a:ext cx="4777510" cy="4687932"/>
          </a:xfrm>
          <a:custGeom>
            <a:avLst/>
            <a:gdLst/>
            <a:ahLst/>
            <a:cxnLst/>
            <a:rect l="l" t="t" r="r" b="b"/>
            <a:pathLst>
              <a:path w="4777510" h="4687932" extrusionOk="0">
                <a:moveTo>
                  <a:pt x="0" y="0"/>
                </a:moveTo>
                <a:lnTo>
                  <a:pt x="4777510" y="0"/>
                </a:lnTo>
                <a:lnTo>
                  <a:pt x="4777510" y="4687932"/>
                </a:lnTo>
                <a:lnTo>
                  <a:pt x="0" y="4687932"/>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94" name="Google Shape;94;p1"/>
          <p:cNvGrpSpPr/>
          <p:nvPr/>
        </p:nvGrpSpPr>
        <p:grpSpPr>
          <a:xfrm rot="1460314">
            <a:off x="10691684" y="4380706"/>
            <a:ext cx="7356554" cy="1393786"/>
            <a:chOff x="0" y="-38100"/>
            <a:chExt cx="1937529" cy="367088"/>
          </a:xfrm>
        </p:grpSpPr>
        <p:sp>
          <p:nvSpPr>
            <p:cNvPr id="95" name="Google Shape;95;p1"/>
            <p:cNvSpPr/>
            <p:nvPr/>
          </p:nvSpPr>
          <p:spPr>
            <a:xfrm>
              <a:off x="0" y="0"/>
              <a:ext cx="1937528" cy="328988"/>
            </a:xfrm>
            <a:custGeom>
              <a:avLst/>
              <a:gdLst/>
              <a:ahLst/>
              <a:cxnLst/>
              <a:rect l="l" t="t" r="r" b="b"/>
              <a:pathLst>
                <a:path w="1937528" h="328988" extrusionOk="0">
                  <a:moveTo>
                    <a:pt x="105238" y="0"/>
                  </a:moveTo>
                  <a:lnTo>
                    <a:pt x="1832290" y="0"/>
                  </a:lnTo>
                  <a:cubicBezTo>
                    <a:pt x="1860201" y="0"/>
                    <a:pt x="1886969" y="11088"/>
                    <a:pt x="1906705" y="30824"/>
                  </a:cubicBezTo>
                  <a:cubicBezTo>
                    <a:pt x="1926441" y="50560"/>
                    <a:pt x="1937528" y="77327"/>
                    <a:pt x="1937528" y="105238"/>
                  </a:cubicBezTo>
                  <a:lnTo>
                    <a:pt x="1937528" y="223749"/>
                  </a:lnTo>
                  <a:cubicBezTo>
                    <a:pt x="1937528" y="281871"/>
                    <a:pt x="1890412" y="328988"/>
                    <a:pt x="1832290" y="328988"/>
                  </a:cubicBezTo>
                  <a:lnTo>
                    <a:pt x="105238" y="328988"/>
                  </a:lnTo>
                  <a:cubicBezTo>
                    <a:pt x="77327" y="328988"/>
                    <a:pt x="50560" y="317900"/>
                    <a:pt x="30824" y="298164"/>
                  </a:cubicBezTo>
                  <a:cubicBezTo>
                    <a:pt x="11088" y="278428"/>
                    <a:pt x="0" y="251660"/>
                    <a:pt x="0" y="223749"/>
                  </a:cubicBezTo>
                  <a:lnTo>
                    <a:pt x="0" y="105238"/>
                  </a:lnTo>
                  <a:cubicBezTo>
                    <a:pt x="0" y="47117"/>
                    <a:pt x="47117" y="0"/>
                    <a:pt x="10523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6" name="Google Shape;96;p1"/>
            <p:cNvSpPr txBox="1"/>
            <p:nvPr/>
          </p:nvSpPr>
          <p:spPr>
            <a:xfrm>
              <a:off x="0" y="-38100"/>
              <a:ext cx="1937529" cy="36708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97" name="Google Shape;97;p1"/>
          <p:cNvGrpSpPr/>
          <p:nvPr/>
        </p:nvGrpSpPr>
        <p:grpSpPr>
          <a:xfrm rot="10800000">
            <a:off x="-536261" y="9574006"/>
            <a:ext cx="8704395" cy="279585"/>
            <a:chOff x="0" y="-38100"/>
            <a:chExt cx="2292515" cy="73635"/>
          </a:xfrm>
        </p:grpSpPr>
        <p:sp>
          <p:nvSpPr>
            <p:cNvPr id="98" name="Google Shape;98;p1"/>
            <p:cNvSpPr/>
            <p:nvPr/>
          </p:nvSpPr>
          <p:spPr>
            <a:xfrm>
              <a:off x="0" y="0"/>
              <a:ext cx="2292515" cy="35535"/>
            </a:xfrm>
            <a:custGeom>
              <a:avLst/>
              <a:gdLst/>
              <a:ahLst/>
              <a:cxnLst/>
              <a:rect l="l" t="t" r="r" b="b"/>
              <a:pathLst>
                <a:path w="2292515" h="35535" extrusionOk="0">
                  <a:moveTo>
                    <a:pt x="17768" y="0"/>
                  </a:moveTo>
                  <a:lnTo>
                    <a:pt x="2274747" y="0"/>
                  </a:lnTo>
                  <a:cubicBezTo>
                    <a:pt x="2284560" y="0"/>
                    <a:pt x="2292515" y="7955"/>
                    <a:pt x="2292515" y="17768"/>
                  </a:cubicBezTo>
                  <a:lnTo>
                    <a:pt x="2292515" y="17768"/>
                  </a:lnTo>
                  <a:cubicBezTo>
                    <a:pt x="2292515" y="22480"/>
                    <a:pt x="2290643" y="26999"/>
                    <a:pt x="2287311" y="30331"/>
                  </a:cubicBezTo>
                  <a:cubicBezTo>
                    <a:pt x="2283978" y="33663"/>
                    <a:pt x="2279459" y="35535"/>
                    <a:pt x="2274747" y="35535"/>
                  </a:cubicBezTo>
                  <a:lnTo>
                    <a:pt x="17768" y="35535"/>
                  </a:lnTo>
                  <a:cubicBezTo>
                    <a:pt x="13055" y="35535"/>
                    <a:pt x="8536" y="33663"/>
                    <a:pt x="5204" y="30331"/>
                  </a:cubicBezTo>
                  <a:cubicBezTo>
                    <a:pt x="1872" y="26999"/>
                    <a:pt x="0" y="22480"/>
                    <a:pt x="0" y="17768"/>
                  </a:cubicBezTo>
                  <a:lnTo>
                    <a:pt x="0" y="17768"/>
                  </a:lnTo>
                  <a:cubicBezTo>
                    <a:pt x="0" y="13055"/>
                    <a:pt x="1872" y="8536"/>
                    <a:pt x="5204" y="5204"/>
                  </a:cubicBezTo>
                  <a:cubicBezTo>
                    <a:pt x="8536" y="1872"/>
                    <a:pt x="13055" y="0"/>
                    <a:pt x="17768"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9" name="Google Shape;99;p1"/>
            <p:cNvSpPr txBox="1"/>
            <p:nvPr/>
          </p:nvSpPr>
          <p:spPr>
            <a:xfrm>
              <a:off x="0" y="-38100"/>
              <a:ext cx="2292514" cy="7363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00" name="Google Shape;100;p1"/>
          <p:cNvSpPr txBox="1"/>
          <p:nvPr/>
        </p:nvSpPr>
        <p:spPr>
          <a:xfrm>
            <a:off x="948909" y="3058526"/>
            <a:ext cx="8115300" cy="3144900"/>
          </a:xfrm>
          <a:prstGeom prst="rect">
            <a:avLst/>
          </a:prstGeom>
          <a:noFill/>
          <a:ln>
            <a:noFill/>
          </a:ln>
        </p:spPr>
        <p:txBody>
          <a:bodyPr spcFirstLastPara="1" wrap="square" lIns="0" tIns="0" rIns="0" bIns="0" anchor="t" anchorCtr="0">
            <a:spAutoFit/>
          </a:bodyPr>
          <a:lstStyle/>
          <a:p>
            <a:pPr algn="ctr">
              <a:lnSpc>
                <a:spcPct val="140009"/>
              </a:lnSpc>
            </a:pPr>
            <a:endParaRPr lang="es-CO" sz="4399" b="1" dirty="0">
              <a:solidFill>
                <a:srgbClr val="700A89"/>
              </a:solidFill>
              <a:latin typeface="Poppins"/>
              <a:cs typeface="Poppins"/>
              <a:sym typeface="Poppins"/>
            </a:endParaRPr>
          </a:p>
          <a:p>
            <a:pPr algn="ctr">
              <a:lnSpc>
                <a:spcPct val="140009"/>
              </a:lnSpc>
            </a:pPr>
            <a:r>
              <a:rPr lang="es-CO" sz="4399" b="1" dirty="0">
                <a:solidFill>
                  <a:srgbClr val="700A89"/>
                </a:solidFill>
                <a:latin typeface="Poppins"/>
                <a:cs typeface="Poppins"/>
              </a:rPr>
              <a:t>Rendimiento y optimización de consultas</a:t>
            </a:r>
          </a:p>
          <a:p>
            <a:pPr marL="0" marR="0" lvl="0" indent="0" algn="ctr" rtl="0">
              <a:lnSpc>
                <a:spcPct val="140009"/>
              </a:lnSpc>
              <a:spcBef>
                <a:spcPts val="0"/>
              </a:spcBef>
              <a:spcAft>
                <a:spcPts val="0"/>
              </a:spcAft>
              <a:buNone/>
            </a:pPr>
            <a:endParaRPr dirty="0"/>
          </a:p>
        </p:txBody>
      </p:sp>
      <p:pic>
        <p:nvPicPr>
          <p:cNvPr id="101" name="Google Shape;101;p1"/>
          <p:cNvPicPr preferRelativeResize="0"/>
          <p:nvPr/>
        </p:nvPicPr>
        <p:blipFill rotWithShape="1">
          <a:blip r:embed="rId5">
            <a:alphaModFix/>
          </a:blip>
          <a:srcRect l="53990" t="15859" r="8554" b="69322"/>
          <a:stretch/>
        </p:blipFill>
        <p:spPr>
          <a:xfrm>
            <a:off x="5181600" y="609324"/>
            <a:ext cx="4721448" cy="104805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238194-5C90-ACB0-BE10-E5C75CD8E83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5F5B70A-D267-3278-50DA-77ADA0E96C16}"/>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B8E84F7C-6667-7F09-392F-4A01D7617CCD}"/>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220AB6C8-E1B2-FEE0-918A-FDCA7EEB3CCF}"/>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3441CC92-DF24-3DC9-C085-5432CDF17F62}"/>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5F951BC2-FE13-8536-EF0E-58D323143680}"/>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15555388-490D-D455-086E-DB832AC9B3D1}"/>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0430DB2D-49FA-152D-80B7-2639E4E4DD1D}"/>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82B87C1A-451C-5250-75F1-A4D0BC0F8CB1}"/>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F53E7588-7AD3-45E3-9905-DE511B7D02D0}"/>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34A4A438-94B8-0D14-195F-CD357FE5EE75}"/>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5" name="CuadroTexto 4">
            <a:extLst>
              <a:ext uri="{FF2B5EF4-FFF2-40B4-BE49-F238E27FC236}">
                <a16:creationId xmlns:a16="http://schemas.microsoft.com/office/drawing/2014/main" id="{D1006688-4125-2EC9-234D-26CB6675A5BE}"/>
              </a:ext>
            </a:extLst>
          </p:cNvPr>
          <p:cNvSpPr txBox="1"/>
          <p:nvPr/>
        </p:nvSpPr>
        <p:spPr>
          <a:xfrm>
            <a:off x="1348033" y="2985377"/>
            <a:ext cx="15106176" cy="4031873"/>
          </a:xfrm>
          <a:prstGeom prst="rect">
            <a:avLst/>
          </a:prstGeom>
          <a:noFill/>
        </p:spPr>
        <p:txBody>
          <a:bodyPr wrap="square">
            <a:spAutoFit/>
          </a:bodyPr>
          <a:lstStyle/>
          <a:p>
            <a:r>
              <a:rPr lang="es-ES" sz="3200" b="1" dirty="0"/>
              <a:t>EXPLAIN: </a:t>
            </a:r>
            <a:r>
              <a:rPr lang="es-ES" sz="3200" dirty="0"/>
              <a:t>muestra el plan estimado por el optimizador sin ejecutar la consulta.</a:t>
            </a:r>
          </a:p>
          <a:p>
            <a:endParaRPr lang="es-ES" sz="3200" dirty="0"/>
          </a:p>
          <a:p>
            <a:r>
              <a:rPr lang="es-ES" sz="3200" b="1" dirty="0"/>
              <a:t>EXPLAIN ANALYZE: </a:t>
            </a:r>
            <a:r>
              <a:rPr lang="es-ES" sz="3200" dirty="0"/>
              <a:t>ejecuta la consulta y añade tiempos reales y filas procesadas.</a:t>
            </a:r>
          </a:p>
          <a:p>
            <a:r>
              <a:rPr lang="es-ES" sz="3200" dirty="0"/>
              <a:t>Útil para entender por qué una consulta es lenta y qué operadores usa.</a:t>
            </a:r>
          </a:p>
          <a:p>
            <a:endParaRPr lang="es-ES" sz="3200" dirty="0"/>
          </a:p>
          <a:p>
            <a:r>
              <a:rPr lang="es-ES" sz="3200" dirty="0"/>
              <a:t>Cuidado al usarlo en producción con consultas muy pesadas (realmente ejecuta la consulta).</a:t>
            </a:r>
          </a:p>
        </p:txBody>
      </p:sp>
    </p:spTree>
    <p:extLst>
      <p:ext uri="{BB962C8B-B14F-4D97-AF65-F5344CB8AC3E}">
        <p14:creationId xmlns:p14="http://schemas.microsoft.com/office/powerpoint/2010/main" val="41714917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ACED2A-1FB3-76C2-6E33-57F89CD57DF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4BD32C7-9DED-5280-CFB1-1D21DB642B41}"/>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CD121322-3046-45D4-E196-FB7A78F42D42}"/>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8977F356-914F-4AA8-4410-C1B1A2D5225D}"/>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97A86C10-D96C-F6F6-13D1-3AC477D3017F}"/>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9B28E540-0AB7-FC82-294F-1C23B782EB72}"/>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3EE3353A-9D82-2F3D-F742-FA431CC62AB3}"/>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949D1A95-D73F-ED56-A7B7-A4D43E5E0EFB}"/>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087A8166-152B-86ED-8C4C-1186BC3D2E34}"/>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910B9169-0D84-7D15-69D1-1DD89ECE77C9}"/>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898448F4-3431-0932-A038-C761348F46C7}"/>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9B152B28-B85F-2905-BE5D-FFF31C8ED0CA}"/>
              </a:ext>
            </a:extLst>
          </p:cNvPr>
          <p:cNvSpPr txBox="1"/>
          <p:nvPr/>
        </p:nvSpPr>
        <p:spPr>
          <a:xfrm>
            <a:off x="1092955" y="968983"/>
            <a:ext cx="16102089" cy="7294305"/>
          </a:xfrm>
          <a:prstGeom prst="rect">
            <a:avLst/>
          </a:prstGeom>
          <a:noFill/>
        </p:spPr>
        <p:txBody>
          <a:bodyPr wrap="square">
            <a:spAutoFit/>
          </a:bodyPr>
          <a:lstStyle/>
          <a:p>
            <a:pPr algn="l">
              <a:lnSpc>
                <a:spcPts val="2400"/>
              </a:lnSpc>
              <a:spcBef>
                <a:spcPts val="2400"/>
              </a:spcBef>
              <a:spcAft>
                <a:spcPts val="1200"/>
              </a:spcAft>
              <a:buNone/>
            </a:pPr>
            <a:r>
              <a:rPr lang="es-ES" sz="3600" b="1" dirty="0">
                <a:solidFill>
                  <a:srgbClr val="0F1115"/>
                </a:solidFill>
                <a:effectLst/>
                <a:latin typeface="quote-cjk-patch"/>
              </a:rPr>
              <a:t>¿Para qué sirve calcular estadísticas?</a:t>
            </a:r>
          </a:p>
          <a:p>
            <a:pPr algn="l">
              <a:spcBef>
                <a:spcPts val="1200"/>
              </a:spcBef>
              <a:spcAft>
                <a:spcPts val="1200"/>
              </a:spcAft>
              <a:buNone/>
            </a:pPr>
            <a:r>
              <a:rPr lang="es-ES" sz="3600" b="0" i="0" dirty="0">
                <a:solidFill>
                  <a:srgbClr val="0F1115"/>
                </a:solidFill>
                <a:effectLst/>
                <a:latin typeface="quote-cjk-patch"/>
              </a:rPr>
              <a:t>Las estadísticas le permiten al </a:t>
            </a:r>
            <a:r>
              <a:rPr lang="es-ES" sz="3600" b="1" i="0" dirty="0">
                <a:solidFill>
                  <a:srgbClr val="0F1115"/>
                </a:solidFill>
                <a:effectLst/>
                <a:latin typeface="quote-cjk-patch"/>
              </a:rPr>
              <a:t>optimizador de consultas</a:t>
            </a:r>
            <a:r>
              <a:rPr lang="es-ES" sz="3600" b="0" i="0" dirty="0">
                <a:solidFill>
                  <a:srgbClr val="0F1115"/>
                </a:solidFill>
                <a:effectLst/>
                <a:latin typeface="quote-cjk-patch"/>
              </a:rPr>
              <a:t> de PostgreSQL tomar decisiones inteligentes sobre cómo ejecutar las consultas de la manera más eficiente.</a:t>
            </a:r>
          </a:p>
          <a:p>
            <a:pPr algn="l">
              <a:lnSpc>
                <a:spcPts val="2250"/>
              </a:lnSpc>
              <a:spcBef>
                <a:spcPts val="2400"/>
              </a:spcBef>
              <a:spcAft>
                <a:spcPts val="1200"/>
              </a:spcAft>
              <a:buNone/>
            </a:pPr>
            <a:r>
              <a:rPr lang="es-ES" sz="3600" b="1" dirty="0">
                <a:solidFill>
                  <a:srgbClr val="0F1115"/>
                </a:solidFill>
                <a:effectLst/>
                <a:latin typeface="quote-cjk-patch"/>
              </a:rPr>
              <a:t>Información que recopilan las estadísticas:</a:t>
            </a:r>
          </a:p>
          <a:p>
            <a:pPr marL="742950" indent="-742950" algn="l">
              <a:spcBef>
                <a:spcPts val="1200"/>
              </a:spcBef>
              <a:spcAft>
                <a:spcPts val="1200"/>
              </a:spcAft>
              <a:buFont typeface="+mj-lt"/>
              <a:buAutoNum type="arabicPeriod"/>
            </a:pPr>
            <a:r>
              <a:rPr lang="es-ES" sz="3600" b="1" i="0" dirty="0">
                <a:solidFill>
                  <a:srgbClr val="0F1115"/>
                </a:solidFill>
                <a:effectLst/>
                <a:latin typeface="quote-cjk-patch"/>
              </a:rPr>
              <a:t>Distribución de datos</a:t>
            </a:r>
            <a:r>
              <a:rPr lang="es-ES" sz="3600" b="0" i="0" dirty="0">
                <a:solidFill>
                  <a:srgbClr val="0F1115"/>
                </a:solidFill>
                <a:effectLst/>
                <a:latin typeface="quote-cjk-patch"/>
              </a:rPr>
              <a:t> en las columnas</a:t>
            </a:r>
          </a:p>
          <a:p>
            <a:pPr marL="742950" indent="-742950" algn="l">
              <a:spcBef>
                <a:spcPts val="450"/>
              </a:spcBef>
              <a:spcAft>
                <a:spcPts val="1200"/>
              </a:spcAft>
              <a:buFont typeface="+mj-lt"/>
              <a:buAutoNum type="arabicPeriod"/>
            </a:pPr>
            <a:r>
              <a:rPr lang="es-ES" sz="3600" b="1" i="0" dirty="0">
                <a:solidFill>
                  <a:srgbClr val="0F1115"/>
                </a:solidFill>
                <a:effectLst/>
                <a:latin typeface="quote-cjk-patch"/>
              </a:rPr>
              <a:t>Número de valores distintos</a:t>
            </a:r>
            <a:endParaRPr lang="es-ES" sz="3600" b="0" i="0" dirty="0">
              <a:solidFill>
                <a:srgbClr val="0F1115"/>
              </a:solidFill>
              <a:effectLst/>
              <a:latin typeface="quote-cjk-patch"/>
            </a:endParaRPr>
          </a:p>
          <a:p>
            <a:pPr marL="742950" indent="-742950" algn="l">
              <a:spcBef>
                <a:spcPts val="450"/>
              </a:spcBef>
              <a:spcAft>
                <a:spcPts val="1200"/>
              </a:spcAft>
              <a:buFont typeface="+mj-lt"/>
              <a:buAutoNum type="arabicPeriod"/>
            </a:pPr>
            <a:r>
              <a:rPr lang="es-ES" sz="3600" b="1" i="0" dirty="0">
                <a:solidFill>
                  <a:srgbClr val="0F1115"/>
                </a:solidFill>
                <a:effectLst/>
                <a:latin typeface="quote-cjk-patch"/>
              </a:rPr>
              <a:t>Valores más comunes</a:t>
            </a:r>
            <a:r>
              <a:rPr lang="es-ES" sz="3600" b="0" i="0" dirty="0">
                <a:solidFill>
                  <a:srgbClr val="0F1115"/>
                </a:solidFill>
                <a:effectLst/>
                <a:latin typeface="quote-cjk-patch"/>
              </a:rPr>
              <a:t> (MCV - </a:t>
            </a:r>
            <a:r>
              <a:rPr lang="es-ES" sz="3600" b="0" i="0" dirty="0" err="1">
                <a:solidFill>
                  <a:srgbClr val="0F1115"/>
                </a:solidFill>
                <a:effectLst/>
                <a:latin typeface="quote-cjk-patch"/>
              </a:rPr>
              <a:t>Most</a:t>
            </a:r>
            <a:r>
              <a:rPr lang="es-ES" sz="3600" b="0" i="0" dirty="0">
                <a:solidFill>
                  <a:srgbClr val="0F1115"/>
                </a:solidFill>
                <a:effectLst/>
                <a:latin typeface="quote-cjk-patch"/>
              </a:rPr>
              <a:t> </a:t>
            </a:r>
            <a:r>
              <a:rPr lang="es-ES" sz="3600" b="0" i="0" dirty="0" err="1">
                <a:solidFill>
                  <a:srgbClr val="0F1115"/>
                </a:solidFill>
                <a:effectLst/>
                <a:latin typeface="quote-cjk-patch"/>
              </a:rPr>
              <a:t>Common</a:t>
            </a:r>
            <a:r>
              <a:rPr lang="es-ES" sz="3600" b="0" i="0" dirty="0">
                <a:solidFill>
                  <a:srgbClr val="0F1115"/>
                </a:solidFill>
                <a:effectLst/>
                <a:latin typeface="quote-cjk-patch"/>
              </a:rPr>
              <a:t> </a:t>
            </a:r>
            <a:r>
              <a:rPr lang="es-ES" sz="3600" b="0" i="0" dirty="0" err="1">
                <a:solidFill>
                  <a:srgbClr val="0F1115"/>
                </a:solidFill>
                <a:effectLst/>
                <a:latin typeface="quote-cjk-patch"/>
              </a:rPr>
              <a:t>Values</a:t>
            </a:r>
            <a:r>
              <a:rPr lang="es-ES" sz="3600" b="0" i="0" dirty="0">
                <a:solidFill>
                  <a:srgbClr val="0F1115"/>
                </a:solidFill>
                <a:effectLst/>
                <a:latin typeface="quote-cjk-patch"/>
              </a:rPr>
              <a:t>)</a:t>
            </a:r>
          </a:p>
          <a:p>
            <a:pPr marL="742950" indent="-742950" algn="l">
              <a:spcBef>
                <a:spcPts val="450"/>
              </a:spcBef>
              <a:spcAft>
                <a:spcPts val="1200"/>
              </a:spcAft>
              <a:buFont typeface="+mj-lt"/>
              <a:buAutoNum type="arabicPeriod"/>
            </a:pPr>
            <a:r>
              <a:rPr lang="es-ES" sz="3600" b="1" i="0" dirty="0">
                <a:solidFill>
                  <a:srgbClr val="0F1115"/>
                </a:solidFill>
                <a:effectLst/>
                <a:latin typeface="quote-cjk-patch"/>
              </a:rPr>
              <a:t>Histogramas</a:t>
            </a:r>
            <a:r>
              <a:rPr lang="es-ES" sz="3600" b="0" i="0" dirty="0">
                <a:solidFill>
                  <a:srgbClr val="0F1115"/>
                </a:solidFill>
                <a:effectLst/>
                <a:latin typeface="quote-cjk-patch"/>
              </a:rPr>
              <a:t> de distribución de datos</a:t>
            </a:r>
          </a:p>
          <a:p>
            <a:pPr marL="742950" indent="-742950" algn="l">
              <a:spcBef>
                <a:spcPts val="450"/>
              </a:spcBef>
              <a:spcAft>
                <a:spcPts val="1200"/>
              </a:spcAft>
              <a:buFont typeface="+mj-lt"/>
              <a:buAutoNum type="arabicPeriod"/>
            </a:pPr>
            <a:r>
              <a:rPr lang="es-ES" sz="3600" b="1" i="0" dirty="0">
                <a:solidFill>
                  <a:srgbClr val="0F1115"/>
                </a:solidFill>
                <a:effectLst/>
                <a:latin typeface="quote-cjk-patch"/>
              </a:rPr>
              <a:t>Correlación física</a:t>
            </a:r>
            <a:r>
              <a:rPr lang="es-ES" sz="3600" b="0" i="0" dirty="0">
                <a:solidFill>
                  <a:srgbClr val="0F1115"/>
                </a:solidFill>
                <a:effectLst/>
                <a:latin typeface="quote-cjk-patch"/>
              </a:rPr>
              <a:t> entre el orden de la tabla y los índices</a:t>
            </a:r>
          </a:p>
          <a:p>
            <a:pPr marL="742950" indent="-742950" algn="l">
              <a:spcBef>
                <a:spcPts val="450"/>
              </a:spcBef>
              <a:spcAft>
                <a:spcPts val="1200"/>
              </a:spcAft>
              <a:buFont typeface="+mj-lt"/>
              <a:buAutoNum type="arabicPeriod"/>
            </a:pPr>
            <a:r>
              <a:rPr lang="es-ES" sz="3600" b="1" i="0" dirty="0">
                <a:solidFill>
                  <a:srgbClr val="0F1115"/>
                </a:solidFill>
                <a:effectLst/>
                <a:latin typeface="quote-cjk-patch"/>
              </a:rPr>
              <a:t>Tamaño de las tablas</a:t>
            </a:r>
            <a:r>
              <a:rPr lang="es-ES" sz="3600" b="0" i="0" dirty="0">
                <a:solidFill>
                  <a:srgbClr val="0F1115"/>
                </a:solidFill>
                <a:effectLst/>
                <a:latin typeface="quote-cjk-patch"/>
              </a:rPr>
              <a:t> e índices</a:t>
            </a:r>
          </a:p>
        </p:txBody>
      </p:sp>
    </p:spTree>
    <p:extLst>
      <p:ext uri="{BB962C8B-B14F-4D97-AF65-F5344CB8AC3E}">
        <p14:creationId xmlns:p14="http://schemas.microsoft.com/office/powerpoint/2010/main" val="379170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11EACF-5205-4B8B-7F1A-EE671D951C9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1A4644B-5E85-700F-C641-B7C368340C85}"/>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37C70B4F-AE45-6A55-9A2B-7890F30A7C9E}"/>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DB2B3B9A-826B-D22D-3B86-B24865012890}"/>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7FB9958B-F49B-302D-FBC2-781FDBA0FE6A}"/>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5A8052F3-D14D-4A4F-74BE-F4800AA8FCE8}"/>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D78D5550-26A9-AEBB-A3CF-A7144011B23D}"/>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6AEF67CA-B5D3-D3D0-A998-7EB4956E9FA9}"/>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62A7FDED-6034-7A2E-5725-236C6BA76CC6}"/>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55A10508-82C9-2114-F9A6-240DA25B9BFD}"/>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F53A5007-F765-FE8F-AE1F-0D944E9FE228}"/>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32EE9BFD-862E-7985-37ED-63506E260767}"/>
              </a:ext>
            </a:extLst>
          </p:cNvPr>
          <p:cNvSpPr txBox="1"/>
          <p:nvPr/>
        </p:nvSpPr>
        <p:spPr>
          <a:xfrm>
            <a:off x="1276633" y="1446655"/>
            <a:ext cx="15734733" cy="6314549"/>
          </a:xfrm>
          <a:prstGeom prst="rect">
            <a:avLst/>
          </a:prstGeom>
          <a:noFill/>
        </p:spPr>
        <p:txBody>
          <a:bodyPr wrap="square">
            <a:spAutoFit/>
          </a:bodyPr>
          <a:lstStyle/>
          <a:p>
            <a:pPr algn="l">
              <a:lnSpc>
                <a:spcPts val="2250"/>
              </a:lnSpc>
              <a:spcBef>
                <a:spcPts val="2400"/>
              </a:spcBef>
              <a:spcAft>
                <a:spcPts val="1200"/>
              </a:spcAft>
              <a:buNone/>
            </a:pPr>
            <a:r>
              <a:rPr lang="es-ES" sz="2800" b="1" dirty="0">
                <a:solidFill>
                  <a:srgbClr val="0F1115"/>
                </a:solidFill>
                <a:effectLst/>
                <a:latin typeface="quote-cjk-patch"/>
              </a:rPr>
              <a:t>Ejemplo práctico:</a:t>
            </a:r>
          </a:p>
          <a:p>
            <a:pPr algn="l">
              <a:lnSpc>
                <a:spcPts val="1650"/>
              </a:lnSpc>
              <a:spcBef>
                <a:spcPts val="1200"/>
              </a:spcBef>
              <a:spcAft>
                <a:spcPts val="1200"/>
              </a:spcAft>
              <a:buNone/>
            </a:pPr>
            <a:r>
              <a:rPr lang="es-ES" sz="2800" b="0" i="0" dirty="0">
                <a:solidFill>
                  <a:srgbClr val="0F1115"/>
                </a:solidFill>
                <a:effectLst/>
                <a:latin typeface="quote-cjk-patch"/>
              </a:rPr>
              <a:t>Imagina una tabla </a:t>
            </a:r>
            <a:r>
              <a:rPr lang="es-ES" sz="2800" b="0" i="0" dirty="0">
                <a:solidFill>
                  <a:srgbClr val="0F1115"/>
                </a:solidFill>
                <a:effectLst/>
                <a:latin typeface="Menlo"/>
              </a:rPr>
              <a:t>ventas</a:t>
            </a:r>
            <a:r>
              <a:rPr lang="es-ES" sz="2800" b="0" i="0" dirty="0">
                <a:solidFill>
                  <a:srgbClr val="0F1115"/>
                </a:solidFill>
                <a:effectLst/>
                <a:latin typeface="quote-cjk-patch"/>
              </a:rPr>
              <a:t> con 1 millón de registros:</a:t>
            </a:r>
          </a:p>
          <a:p>
            <a:pPr marL="457200" indent="-457200" algn="l">
              <a:spcBef>
                <a:spcPts val="1200"/>
              </a:spcBef>
              <a:spcAft>
                <a:spcPts val="1200"/>
              </a:spcAft>
              <a:buFont typeface="Arial" panose="020B0604020202020204" pitchFamily="34" charset="0"/>
              <a:buChar char="•"/>
            </a:pPr>
            <a:r>
              <a:rPr lang="es-ES" sz="2800" b="0" i="0" dirty="0">
                <a:solidFill>
                  <a:srgbClr val="0F1115"/>
                </a:solidFill>
                <a:effectLst/>
                <a:latin typeface="quote-cjk-patch"/>
              </a:rPr>
              <a:t>900,000 ventas del año 2023</a:t>
            </a:r>
          </a:p>
          <a:p>
            <a:pPr marL="457200" indent="-457200" algn="l">
              <a:spcBef>
                <a:spcPts val="450"/>
              </a:spcBef>
              <a:spcAft>
                <a:spcPts val="1200"/>
              </a:spcAft>
              <a:buFont typeface="Arial" panose="020B0604020202020204" pitchFamily="34" charset="0"/>
              <a:buChar char="•"/>
            </a:pPr>
            <a:r>
              <a:rPr lang="es-ES" sz="2800" b="0" i="0" dirty="0">
                <a:solidFill>
                  <a:srgbClr val="0F1115"/>
                </a:solidFill>
                <a:effectLst/>
                <a:latin typeface="quote-cjk-patch"/>
              </a:rPr>
              <a:t>100,000 ventas del año 2024</a:t>
            </a:r>
          </a:p>
          <a:p>
            <a:pPr algn="l">
              <a:spcBef>
                <a:spcPts val="1200"/>
              </a:spcBef>
              <a:spcAft>
                <a:spcPts val="1200"/>
              </a:spcAft>
              <a:buNone/>
            </a:pPr>
            <a:r>
              <a:rPr lang="es-ES" sz="2800" b="1" i="0" dirty="0">
                <a:solidFill>
                  <a:srgbClr val="0F1115"/>
                </a:solidFill>
                <a:effectLst/>
                <a:latin typeface="quote-cjk-patch"/>
              </a:rPr>
              <a:t>Sin estadísticas actualizadas:</a:t>
            </a:r>
            <a:endParaRPr lang="es-ES" sz="2800" b="0" i="0" dirty="0">
              <a:solidFill>
                <a:srgbClr val="0F1115"/>
              </a:solidFill>
              <a:effectLst/>
              <a:latin typeface="quote-cjk-patch"/>
            </a:endParaRPr>
          </a:p>
          <a:p>
            <a:pPr algn="l">
              <a:lnSpc>
                <a:spcPts val="1350"/>
              </a:lnSpc>
              <a:spcBef>
                <a:spcPts val="1200"/>
              </a:spcBef>
              <a:spcAft>
                <a:spcPts val="857"/>
              </a:spcAft>
              <a:buNone/>
            </a:pPr>
            <a:endParaRPr lang="es-ES" sz="2800" b="0" i="0" dirty="0">
              <a:solidFill>
                <a:srgbClr val="0F1115"/>
              </a:solidFill>
              <a:effectLst/>
              <a:latin typeface="quote-cjk-patch"/>
            </a:endParaRPr>
          </a:p>
          <a:p>
            <a:pPr algn="l" latinLnBrk="1">
              <a:lnSpc>
                <a:spcPts val="1650"/>
              </a:lnSpc>
              <a:spcBef>
                <a:spcPts val="1200"/>
              </a:spcBef>
              <a:spcAft>
                <a:spcPts val="857"/>
              </a:spcAft>
              <a:buNone/>
            </a:pPr>
            <a:r>
              <a:rPr lang="es-ES" sz="2800" b="0" i="0" dirty="0">
                <a:solidFill>
                  <a:srgbClr val="A626A4"/>
                </a:solidFill>
                <a:effectLst/>
                <a:latin typeface="Menlo"/>
              </a:rPr>
              <a:t>SELECT</a:t>
            </a:r>
            <a:r>
              <a:rPr lang="es-ES" sz="2800" b="0" i="0" dirty="0">
                <a:solidFill>
                  <a:srgbClr val="0F1115"/>
                </a:solidFill>
                <a:effectLst/>
                <a:latin typeface="Menlo"/>
              </a:rPr>
              <a:t> </a:t>
            </a:r>
            <a:r>
              <a:rPr lang="es-ES" sz="2800" b="0" i="0" dirty="0">
                <a:solidFill>
                  <a:srgbClr val="4078F2"/>
                </a:solidFill>
                <a:effectLst/>
                <a:latin typeface="Menlo"/>
              </a:rPr>
              <a:t>*</a:t>
            </a:r>
            <a:r>
              <a:rPr lang="es-ES" sz="2800" b="0" i="0" dirty="0">
                <a:solidFill>
                  <a:srgbClr val="0F1115"/>
                </a:solidFill>
                <a:effectLst/>
                <a:latin typeface="Menlo"/>
              </a:rPr>
              <a:t> </a:t>
            </a:r>
            <a:r>
              <a:rPr lang="es-ES" sz="2800" b="0" i="0" dirty="0">
                <a:solidFill>
                  <a:srgbClr val="A626A4"/>
                </a:solidFill>
                <a:effectLst/>
                <a:latin typeface="Menlo"/>
              </a:rPr>
              <a:t>FROM</a:t>
            </a:r>
            <a:r>
              <a:rPr lang="es-ES" sz="2800" b="0" i="0" dirty="0">
                <a:solidFill>
                  <a:srgbClr val="0F1115"/>
                </a:solidFill>
                <a:effectLst/>
                <a:latin typeface="Menlo"/>
              </a:rPr>
              <a:t> ventas </a:t>
            </a:r>
            <a:r>
              <a:rPr lang="es-ES" sz="2800" b="0" i="0" dirty="0">
                <a:solidFill>
                  <a:srgbClr val="A626A4"/>
                </a:solidFill>
                <a:effectLst/>
                <a:latin typeface="Menlo"/>
              </a:rPr>
              <a:t>WHERE</a:t>
            </a:r>
            <a:r>
              <a:rPr lang="es-ES" sz="2800" b="0" i="0" dirty="0">
                <a:solidFill>
                  <a:srgbClr val="0F1115"/>
                </a:solidFill>
                <a:effectLst/>
                <a:latin typeface="Menlo"/>
              </a:rPr>
              <a:t> año </a:t>
            </a:r>
            <a:r>
              <a:rPr lang="es-ES" sz="2800" b="0" i="0" dirty="0">
                <a:solidFill>
                  <a:srgbClr val="4078F2"/>
                </a:solidFill>
                <a:effectLst/>
                <a:latin typeface="Menlo"/>
              </a:rPr>
              <a:t>=</a:t>
            </a:r>
            <a:r>
              <a:rPr lang="es-ES" sz="2800" b="0" i="0" dirty="0">
                <a:solidFill>
                  <a:srgbClr val="0F1115"/>
                </a:solidFill>
                <a:effectLst/>
                <a:latin typeface="Menlo"/>
              </a:rPr>
              <a:t> </a:t>
            </a:r>
            <a:r>
              <a:rPr lang="es-ES" sz="2800" b="0" i="0" dirty="0">
                <a:solidFill>
                  <a:srgbClr val="B76B01"/>
                </a:solidFill>
                <a:effectLst/>
                <a:latin typeface="Menlo"/>
              </a:rPr>
              <a:t>2024</a:t>
            </a:r>
            <a:r>
              <a:rPr lang="es-ES" sz="2800" b="0" i="0" dirty="0">
                <a:solidFill>
                  <a:srgbClr val="383A42"/>
                </a:solidFill>
                <a:effectLst/>
                <a:latin typeface="Menlo"/>
              </a:rPr>
              <a:t>;</a:t>
            </a:r>
            <a:endParaRPr lang="es-ES" sz="2800" b="0" i="0" dirty="0">
              <a:solidFill>
                <a:srgbClr val="0F1115"/>
              </a:solidFill>
              <a:effectLst/>
              <a:latin typeface="Menlo"/>
            </a:endParaRPr>
          </a:p>
          <a:p>
            <a:pPr algn="l">
              <a:spcBef>
                <a:spcPts val="1200"/>
              </a:spcBef>
              <a:spcAft>
                <a:spcPts val="1200"/>
              </a:spcAft>
              <a:buNone/>
            </a:pPr>
            <a:r>
              <a:rPr lang="es-ES" sz="2800" b="0" i="0" dirty="0">
                <a:solidFill>
                  <a:srgbClr val="0F1115"/>
                </a:solidFill>
                <a:effectLst/>
                <a:latin typeface="quote-cjk-patch"/>
              </a:rPr>
              <a:t>El optimizador podría pensar: "Hay datos distribuidos uniformemente" y hacer un </a:t>
            </a:r>
            <a:r>
              <a:rPr lang="es-ES" sz="2800" b="1" i="0" dirty="0">
                <a:solidFill>
                  <a:srgbClr val="0F1115"/>
                </a:solidFill>
                <a:effectLst/>
                <a:latin typeface="quote-cjk-patch"/>
              </a:rPr>
              <a:t>escaneo secuencial</a:t>
            </a:r>
            <a:r>
              <a:rPr lang="es-ES" sz="2800" b="0" i="0" dirty="0">
                <a:solidFill>
                  <a:srgbClr val="0F1115"/>
                </a:solidFill>
                <a:effectLst/>
                <a:latin typeface="quote-cjk-patch"/>
              </a:rPr>
              <a:t> de toda la tabla (muy lento).</a:t>
            </a:r>
          </a:p>
          <a:p>
            <a:pPr algn="l">
              <a:spcBef>
                <a:spcPts val="1200"/>
              </a:spcBef>
              <a:spcAft>
                <a:spcPts val="1200"/>
              </a:spcAft>
              <a:buNone/>
            </a:pPr>
            <a:r>
              <a:rPr lang="es-ES" sz="2800" b="1" i="0" dirty="0">
                <a:solidFill>
                  <a:srgbClr val="0F1115"/>
                </a:solidFill>
                <a:effectLst/>
                <a:latin typeface="quote-cjk-patch"/>
              </a:rPr>
              <a:t>Con estadísticas actualizadas:</a:t>
            </a:r>
            <a:br>
              <a:rPr lang="es-ES" sz="2800" b="0" i="0" dirty="0">
                <a:solidFill>
                  <a:srgbClr val="0F1115"/>
                </a:solidFill>
                <a:effectLst/>
                <a:latin typeface="quote-cjk-patch"/>
              </a:rPr>
            </a:br>
            <a:r>
              <a:rPr lang="es-ES" sz="2800" b="0" i="0" dirty="0">
                <a:solidFill>
                  <a:srgbClr val="0F1115"/>
                </a:solidFill>
                <a:effectLst/>
                <a:latin typeface="quote-cjk-patch"/>
              </a:rPr>
              <a:t>El optimizador sabe: "Solo el 10% de los registros son de 2024" y usará un </a:t>
            </a:r>
            <a:r>
              <a:rPr lang="es-ES" sz="2800" b="1" i="0" dirty="0">
                <a:solidFill>
                  <a:srgbClr val="0F1115"/>
                </a:solidFill>
                <a:effectLst/>
                <a:latin typeface="quote-cjk-patch"/>
              </a:rPr>
              <a:t>índice</a:t>
            </a:r>
            <a:r>
              <a:rPr lang="es-ES" sz="2800" b="0" i="0" dirty="0">
                <a:solidFill>
                  <a:srgbClr val="0F1115"/>
                </a:solidFill>
                <a:effectLst/>
                <a:latin typeface="quote-cjk-patch"/>
              </a:rPr>
              <a:t> (muy rápido).</a:t>
            </a:r>
          </a:p>
        </p:txBody>
      </p:sp>
    </p:spTree>
    <p:extLst>
      <p:ext uri="{BB962C8B-B14F-4D97-AF65-F5344CB8AC3E}">
        <p14:creationId xmlns:p14="http://schemas.microsoft.com/office/powerpoint/2010/main" val="14441766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339483-CA03-C152-E508-97D51C0200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7E9C3BD-D160-9F5E-E28D-49B23BCD7E25}"/>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D187FAEF-82C9-D534-80BB-A4BDA7430984}"/>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FCE82D21-10F0-1358-938E-FDFAA3844D4F}"/>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A53C1E81-A44B-DC24-242C-DF76AD94FBCA}"/>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7BD2D9C2-C7B9-1F98-CE49-FAE93C0F16A6}"/>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4D7E207A-BB8A-E06A-0B01-88FAC5DE0FFD}"/>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D972D10C-1618-5791-FB38-504CAE80C825}"/>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357BBDE0-BBCB-F6B6-55F9-DA7232D2D627}"/>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3BDA7F8C-36BC-F429-40A2-C79AE3B61B23}"/>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8432B14C-F762-EC86-42B9-24107F3A1A4F}"/>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A1D0A8FC-711D-947F-969B-093F2470E8E4}"/>
              </a:ext>
            </a:extLst>
          </p:cNvPr>
          <p:cNvSpPr txBox="1"/>
          <p:nvPr/>
        </p:nvSpPr>
        <p:spPr>
          <a:xfrm>
            <a:off x="936930" y="1570187"/>
            <a:ext cx="16102089" cy="6595908"/>
          </a:xfrm>
          <a:prstGeom prst="rect">
            <a:avLst/>
          </a:prstGeom>
          <a:noFill/>
        </p:spPr>
        <p:txBody>
          <a:bodyPr wrap="square">
            <a:spAutoFit/>
          </a:bodyPr>
          <a:lstStyle/>
          <a:p>
            <a:pPr algn="l">
              <a:lnSpc>
                <a:spcPts val="2400"/>
              </a:lnSpc>
              <a:spcBef>
                <a:spcPts val="2400"/>
              </a:spcBef>
              <a:spcAft>
                <a:spcPts val="1200"/>
              </a:spcAft>
              <a:buNone/>
            </a:pPr>
            <a:r>
              <a:rPr lang="es-ES" sz="3200" b="1" dirty="0">
                <a:solidFill>
                  <a:srgbClr val="0F1115"/>
                </a:solidFill>
                <a:effectLst/>
                <a:latin typeface="quote-cjk-patch"/>
              </a:rPr>
              <a:t>Cómo calcular/actualizar estadísticas en PostgreSQL</a:t>
            </a:r>
          </a:p>
          <a:p>
            <a:pPr algn="l">
              <a:lnSpc>
                <a:spcPts val="2250"/>
              </a:lnSpc>
              <a:spcBef>
                <a:spcPts val="2400"/>
              </a:spcBef>
              <a:spcAft>
                <a:spcPts val="1200"/>
              </a:spcAft>
              <a:buNone/>
            </a:pPr>
            <a:r>
              <a:rPr lang="es-ES" sz="3200" b="1" dirty="0">
                <a:solidFill>
                  <a:srgbClr val="0F1115"/>
                </a:solidFill>
                <a:effectLst/>
                <a:latin typeface="quote-cjk-patch"/>
              </a:rPr>
              <a:t>1. ANALYZE (El comando principal)</a:t>
            </a:r>
          </a:p>
          <a:p>
            <a:pPr algn="l" latinLnBrk="1">
              <a:lnSpc>
                <a:spcPts val="1650"/>
              </a:lnSpc>
              <a:spcBef>
                <a:spcPts val="1200"/>
              </a:spcBef>
              <a:spcAft>
                <a:spcPts val="857"/>
              </a:spcAft>
              <a:buNone/>
            </a:pPr>
            <a:r>
              <a:rPr lang="es-ES" sz="3200" b="0" i="1" dirty="0">
                <a:solidFill>
                  <a:srgbClr val="A0A1A7"/>
                </a:solidFill>
                <a:effectLst/>
                <a:latin typeface="Menlo"/>
              </a:rPr>
              <a:t>-- Analizar una tabla específica</a:t>
            </a:r>
            <a:endParaRPr lang="es-ES" sz="3200" b="0" i="0" dirty="0">
              <a:solidFill>
                <a:srgbClr val="0F1115"/>
              </a:solidFill>
              <a:effectLst/>
              <a:latin typeface="Menlo"/>
            </a:endParaRPr>
          </a:p>
          <a:p>
            <a:pPr algn="l" latinLnBrk="1">
              <a:lnSpc>
                <a:spcPts val="1650"/>
              </a:lnSpc>
              <a:spcBef>
                <a:spcPts val="1200"/>
              </a:spcBef>
              <a:spcAft>
                <a:spcPts val="857"/>
              </a:spcAft>
              <a:buNone/>
            </a:pPr>
            <a:r>
              <a:rPr lang="es-ES" sz="3200" b="0" i="0" dirty="0">
                <a:solidFill>
                  <a:srgbClr val="A626A4"/>
                </a:solidFill>
                <a:effectLst/>
                <a:latin typeface="Menlo"/>
              </a:rPr>
              <a:t>ANALYZE</a:t>
            </a:r>
            <a:r>
              <a:rPr lang="es-ES" sz="3200" b="0" i="0" dirty="0">
                <a:solidFill>
                  <a:srgbClr val="0F1115"/>
                </a:solidFill>
                <a:effectLst/>
                <a:latin typeface="Menlo"/>
              </a:rPr>
              <a:t> </a:t>
            </a:r>
            <a:r>
              <a:rPr lang="es-ES" sz="3200" b="0" i="0" dirty="0" err="1">
                <a:solidFill>
                  <a:srgbClr val="0F1115"/>
                </a:solidFill>
                <a:effectLst/>
                <a:latin typeface="Menlo"/>
              </a:rPr>
              <a:t>nombre_tabla</a:t>
            </a:r>
            <a:r>
              <a:rPr lang="es-ES" sz="3200" b="0" i="0" dirty="0">
                <a:solidFill>
                  <a:srgbClr val="383A42"/>
                </a:solidFill>
                <a:effectLst/>
                <a:latin typeface="Menlo"/>
              </a:rPr>
              <a:t>;</a:t>
            </a:r>
            <a:endParaRPr lang="es-ES" sz="3200" b="0" i="0" dirty="0">
              <a:solidFill>
                <a:srgbClr val="0F1115"/>
              </a:solidFill>
              <a:effectLst/>
              <a:latin typeface="Menlo"/>
            </a:endParaRPr>
          </a:p>
          <a:p>
            <a:pPr algn="l" latinLnBrk="1">
              <a:lnSpc>
                <a:spcPts val="1650"/>
              </a:lnSpc>
              <a:spcBef>
                <a:spcPts val="1200"/>
              </a:spcBef>
              <a:spcAft>
                <a:spcPts val="857"/>
              </a:spcAft>
              <a:buNone/>
            </a:pPr>
            <a:endParaRPr lang="es-ES" sz="3200" b="0" i="0" dirty="0">
              <a:solidFill>
                <a:srgbClr val="0F1115"/>
              </a:solidFill>
              <a:effectLst/>
              <a:latin typeface="Menlo"/>
            </a:endParaRPr>
          </a:p>
          <a:p>
            <a:pPr algn="l" latinLnBrk="1">
              <a:lnSpc>
                <a:spcPts val="1650"/>
              </a:lnSpc>
              <a:spcBef>
                <a:spcPts val="1200"/>
              </a:spcBef>
              <a:spcAft>
                <a:spcPts val="857"/>
              </a:spcAft>
              <a:buNone/>
            </a:pPr>
            <a:r>
              <a:rPr lang="es-ES" sz="3200" b="0" i="1" dirty="0">
                <a:solidFill>
                  <a:srgbClr val="A0A1A7"/>
                </a:solidFill>
                <a:effectLst/>
                <a:latin typeface="Menlo"/>
              </a:rPr>
              <a:t>-- Analizar una columna específica de una tabla</a:t>
            </a:r>
            <a:endParaRPr lang="es-ES" sz="3200" b="0" i="0" dirty="0">
              <a:solidFill>
                <a:srgbClr val="0F1115"/>
              </a:solidFill>
              <a:effectLst/>
              <a:latin typeface="Menlo"/>
            </a:endParaRPr>
          </a:p>
          <a:p>
            <a:pPr algn="l" latinLnBrk="1">
              <a:lnSpc>
                <a:spcPts val="1650"/>
              </a:lnSpc>
              <a:spcBef>
                <a:spcPts val="1200"/>
              </a:spcBef>
              <a:spcAft>
                <a:spcPts val="857"/>
              </a:spcAft>
              <a:buNone/>
            </a:pPr>
            <a:r>
              <a:rPr lang="es-ES" sz="3200" b="0" i="0" dirty="0">
                <a:solidFill>
                  <a:srgbClr val="A626A4"/>
                </a:solidFill>
                <a:effectLst/>
                <a:latin typeface="Menlo"/>
              </a:rPr>
              <a:t>ANALYZE</a:t>
            </a:r>
            <a:r>
              <a:rPr lang="es-ES" sz="3200" b="0" i="0" dirty="0">
                <a:solidFill>
                  <a:srgbClr val="0F1115"/>
                </a:solidFill>
                <a:effectLst/>
                <a:latin typeface="Menlo"/>
              </a:rPr>
              <a:t> </a:t>
            </a:r>
            <a:r>
              <a:rPr lang="es-ES" sz="3200" b="0" i="0" dirty="0" err="1">
                <a:solidFill>
                  <a:srgbClr val="0F1115"/>
                </a:solidFill>
                <a:effectLst/>
                <a:latin typeface="Menlo"/>
              </a:rPr>
              <a:t>nombre_tabla</a:t>
            </a:r>
            <a:r>
              <a:rPr lang="es-ES" sz="3200" b="0" i="0" dirty="0">
                <a:solidFill>
                  <a:srgbClr val="0F1115"/>
                </a:solidFill>
                <a:effectLst/>
                <a:latin typeface="Menlo"/>
              </a:rPr>
              <a:t> </a:t>
            </a:r>
            <a:r>
              <a:rPr lang="es-ES" sz="3200" b="0" i="0" dirty="0">
                <a:solidFill>
                  <a:srgbClr val="383A42"/>
                </a:solidFill>
                <a:effectLst/>
                <a:latin typeface="Menlo"/>
              </a:rPr>
              <a:t>(</a:t>
            </a:r>
            <a:r>
              <a:rPr lang="es-ES" sz="3200" b="0" i="0" dirty="0">
                <a:solidFill>
                  <a:srgbClr val="0F1115"/>
                </a:solidFill>
                <a:effectLst/>
                <a:latin typeface="Menlo"/>
              </a:rPr>
              <a:t>columna1</a:t>
            </a:r>
            <a:r>
              <a:rPr lang="es-ES" sz="3200" b="0" i="0" dirty="0">
                <a:solidFill>
                  <a:srgbClr val="383A42"/>
                </a:solidFill>
                <a:effectLst/>
                <a:latin typeface="Menlo"/>
              </a:rPr>
              <a:t>,</a:t>
            </a:r>
            <a:r>
              <a:rPr lang="es-ES" sz="3200" b="0" i="0" dirty="0">
                <a:solidFill>
                  <a:srgbClr val="0F1115"/>
                </a:solidFill>
                <a:effectLst/>
                <a:latin typeface="Menlo"/>
              </a:rPr>
              <a:t> columna2</a:t>
            </a:r>
            <a:r>
              <a:rPr lang="es-ES" sz="3200" b="0" i="0" dirty="0">
                <a:solidFill>
                  <a:srgbClr val="383A42"/>
                </a:solidFill>
                <a:effectLst/>
                <a:latin typeface="Menlo"/>
              </a:rPr>
              <a:t>);</a:t>
            </a:r>
            <a:endParaRPr lang="es-ES" sz="3200" b="0" i="0" dirty="0">
              <a:solidFill>
                <a:srgbClr val="0F1115"/>
              </a:solidFill>
              <a:effectLst/>
              <a:latin typeface="Menlo"/>
            </a:endParaRPr>
          </a:p>
          <a:p>
            <a:pPr algn="l" latinLnBrk="1">
              <a:lnSpc>
                <a:spcPts val="1650"/>
              </a:lnSpc>
              <a:spcBef>
                <a:spcPts val="1200"/>
              </a:spcBef>
              <a:spcAft>
                <a:spcPts val="857"/>
              </a:spcAft>
              <a:buNone/>
            </a:pPr>
            <a:endParaRPr lang="es-ES" sz="3200" b="0" i="0" dirty="0">
              <a:solidFill>
                <a:srgbClr val="0F1115"/>
              </a:solidFill>
              <a:effectLst/>
              <a:latin typeface="Menlo"/>
            </a:endParaRPr>
          </a:p>
          <a:p>
            <a:pPr algn="l" latinLnBrk="1">
              <a:lnSpc>
                <a:spcPts val="1650"/>
              </a:lnSpc>
              <a:spcBef>
                <a:spcPts val="1200"/>
              </a:spcBef>
              <a:spcAft>
                <a:spcPts val="857"/>
              </a:spcAft>
              <a:buNone/>
            </a:pPr>
            <a:r>
              <a:rPr lang="es-ES" sz="3200" b="0" i="1" dirty="0">
                <a:solidFill>
                  <a:srgbClr val="A0A1A7"/>
                </a:solidFill>
                <a:effectLst/>
                <a:latin typeface="Menlo"/>
              </a:rPr>
              <a:t>-- Analizar toda la base de datos</a:t>
            </a:r>
            <a:endParaRPr lang="es-ES" sz="3200" b="0" i="0" dirty="0">
              <a:solidFill>
                <a:srgbClr val="0F1115"/>
              </a:solidFill>
              <a:effectLst/>
              <a:latin typeface="Menlo"/>
            </a:endParaRPr>
          </a:p>
          <a:p>
            <a:pPr algn="l" latinLnBrk="1">
              <a:lnSpc>
                <a:spcPts val="1650"/>
              </a:lnSpc>
              <a:spcBef>
                <a:spcPts val="1200"/>
              </a:spcBef>
              <a:spcAft>
                <a:spcPts val="857"/>
              </a:spcAft>
              <a:buNone/>
            </a:pPr>
            <a:r>
              <a:rPr lang="es-ES" sz="3200" b="0" i="0" dirty="0">
                <a:solidFill>
                  <a:srgbClr val="A626A4"/>
                </a:solidFill>
                <a:effectLst/>
                <a:latin typeface="Menlo"/>
              </a:rPr>
              <a:t>ANALYZE</a:t>
            </a:r>
            <a:r>
              <a:rPr lang="es-ES" sz="3200" b="0" i="0" dirty="0">
                <a:solidFill>
                  <a:srgbClr val="383A42"/>
                </a:solidFill>
                <a:effectLst/>
                <a:latin typeface="Menlo"/>
              </a:rPr>
              <a:t>;</a:t>
            </a:r>
            <a:endParaRPr lang="es-ES" sz="3200" b="0" i="0" dirty="0">
              <a:solidFill>
                <a:srgbClr val="0F1115"/>
              </a:solidFill>
              <a:effectLst/>
              <a:latin typeface="Menlo"/>
            </a:endParaRPr>
          </a:p>
          <a:p>
            <a:pPr algn="l" latinLnBrk="1">
              <a:lnSpc>
                <a:spcPts val="1650"/>
              </a:lnSpc>
              <a:spcBef>
                <a:spcPts val="1200"/>
              </a:spcBef>
              <a:spcAft>
                <a:spcPts val="857"/>
              </a:spcAft>
              <a:buNone/>
            </a:pPr>
            <a:endParaRPr lang="es-ES" sz="3200" b="0" i="0" dirty="0">
              <a:solidFill>
                <a:srgbClr val="0F1115"/>
              </a:solidFill>
              <a:effectLst/>
              <a:latin typeface="Menlo"/>
            </a:endParaRPr>
          </a:p>
          <a:p>
            <a:pPr algn="l" latinLnBrk="1">
              <a:lnSpc>
                <a:spcPts val="1650"/>
              </a:lnSpc>
              <a:spcBef>
                <a:spcPts val="1200"/>
              </a:spcBef>
              <a:spcAft>
                <a:spcPts val="857"/>
              </a:spcAft>
              <a:buNone/>
            </a:pPr>
            <a:r>
              <a:rPr lang="es-ES" sz="3200" b="0" i="1" dirty="0">
                <a:solidFill>
                  <a:srgbClr val="A0A1A7"/>
                </a:solidFill>
                <a:effectLst/>
                <a:latin typeface="Menlo"/>
              </a:rPr>
              <a:t>-- Con verbose para ver progreso</a:t>
            </a:r>
            <a:endParaRPr lang="es-ES" sz="3200" b="0" i="0" dirty="0">
              <a:solidFill>
                <a:srgbClr val="0F1115"/>
              </a:solidFill>
              <a:effectLst/>
              <a:latin typeface="Menlo"/>
            </a:endParaRPr>
          </a:p>
          <a:p>
            <a:pPr algn="l" latinLnBrk="1">
              <a:lnSpc>
                <a:spcPts val="1650"/>
              </a:lnSpc>
              <a:spcBef>
                <a:spcPts val="1200"/>
              </a:spcBef>
              <a:spcAft>
                <a:spcPts val="857"/>
              </a:spcAft>
              <a:buNone/>
            </a:pPr>
            <a:r>
              <a:rPr lang="es-ES" sz="3200" b="0" i="0" dirty="0">
                <a:solidFill>
                  <a:srgbClr val="A626A4"/>
                </a:solidFill>
                <a:effectLst/>
                <a:latin typeface="Menlo"/>
              </a:rPr>
              <a:t>ANALYZE</a:t>
            </a:r>
            <a:r>
              <a:rPr lang="es-ES" sz="3200" b="0" i="0" dirty="0">
                <a:solidFill>
                  <a:srgbClr val="0F1115"/>
                </a:solidFill>
                <a:effectLst/>
                <a:latin typeface="Menlo"/>
              </a:rPr>
              <a:t> VERBOSE </a:t>
            </a:r>
            <a:r>
              <a:rPr lang="es-ES" sz="3200" b="0" i="0" dirty="0" err="1">
                <a:solidFill>
                  <a:srgbClr val="0F1115"/>
                </a:solidFill>
                <a:effectLst/>
                <a:latin typeface="Menlo"/>
              </a:rPr>
              <a:t>nombre_tabla</a:t>
            </a:r>
            <a:r>
              <a:rPr lang="es-ES" sz="3200" b="0" i="0" dirty="0">
                <a:solidFill>
                  <a:srgbClr val="383A42"/>
                </a:solidFill>
                <a:effectLst/>
                <a:latin typeface="Menlo"/>
              </a:rPr>
              <a:t>;</a:t>
            </a:r>
            <a:endParaRPr lang="es-ES" sz="3200" b="0" i="0" dirty="0">
              <a:solidFill>
                <a:srgbClr val="0F1115"/>
              </a:solidFill>
              <a:effectLst/>
              <a:latin typeface="Menlo"/>
            </a:endParaRPr>
          </a:p>
        </p:txBody>
      </p:sp>
    </p:spTree>
    <p:extLst>
      <p:ext uri="{BB962C8B-B14F-4D97-AF65-F5344CB8AC3E}">
        <p14:creationId xmlns:p14="http://schemas.microsoft.com/office/powerpoint/2010/main" val="2671132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342EA1-6D09-5CE5-4A89-57A1E8B5E5D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6B1AD4E-9953-E049-06ED-0E7F10C63367}"/>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AA5D8C49-3F3B-3F01-07E5-76D67BF87124}"/>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C44E9F3D-F298-89F8-99A4-92A262610DBF}"/>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D565B340-7B7E-2731-1768-50A9EF2E91D6}"/>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8D6F0946-5076-3C32-F6FD-3131038DC8E6}"/>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4AB36672-246A-EA25-2AAC-591AF91129C8}"/>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EBC892C3-C5E1-3FA5-F21D-3F93CC31E1C3}"/>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364C61E1-124E-9818-AB59-8FCC849541C9}"/>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EB23096E-AE52-30DA-4E89-6BAED831D087}"/>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F9A3E43E-E6E3-07CC-8B4F-8213460C95BC}"/>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grpSp>
        <p:nvGrpSpPr>
          <p:cNvPr id="16" name="Google Shape;108;p2">
            <a:extLst>
              <a:ext uri="{FF2B5EF4-FFF2-40B4-BE49-F238E27FC236}">
                <a16:creationId xmlns:a16="http://schemas.microsoft.com/office/drawing/2014/main" id="{FB69EBDA-208C-F24E-1723-F406A31E96F5}"/>
              </a:ext>
            </a:extLst>
          </p:cNvPr>
          <p:cNvGrpSpPr/>
          <p:nvPr/>
        </p:nvGrpSpPr>
        <p:grpSpPr>
          <a:xfrm>
            <a:off x="4138145" y="4275884"/>
            <a:ext cx="9293538" cy="1247699"/>
            <a:chOff x="0" y="-1"/>
            <a:chExt cx="7433261" cy="1190824"/>
          </a:xfrm>
        </p:grpSpPr>
        <p:sp>
          <p:nvSpPr>
            <p:cNvPr id="17" name="Google Shape;110;p2">
              <a:extLst>
                <a:ext uri="{FF2B5EF4-FFF2-40B4-BE49-F238E27FC236}">
                  <a16:creationId xmlns:a16="http://schemas.microsoft.com/office/drawing/2014/main" id="{A6C9DDD2-EF0D-470F-8975-0FB4CD8914B6}"/>
                </a:ext>
              </a:extLst>
            </p:cNvPr>
            <p:cNvSpPr/>
            <p:nvPr/>
          </p:nvSpPr>
          <p:spPr>
            <a:xfrm>
              <a:off x="0" y="-1"/>
              <a:ext cx="7433261" cy="892722"/>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12;p2">
              <a:extLst>
                <a:ext uri="{FF2B5EF4-FFF2-40B4-BE49-F238E27FC236}">
                  <a16:creationId xmlns:a16="http://schemas.microsoft.com/office/drawing/2014/main" id="{737F3762-D1EE-6761-0641-7F7BE0A62CE6}"/>
                </a:ext>
              </a:extLst>
            </p:cNvPr>
            <p:cNvSpPr txBox="1"/>
            <p:nvPr/>
          </p:nvSpPr>
          <p:spPr>
            <a:xfrm>
              <a:off x="14425" y="238348"/>
              <a:ext cx="7182154" cy="952475"/>
            </a:xfrm>
            <a:prstGeom prst="rect">
              <a:avLst/>
            </a:prstGeom>
            <a:noFill/>
            <a:ln>
              <a:noFill/>
            </a:ln>
          </p:spPr>
          <p:txBody>
            <a:bodyPr spcFirstLastPara="1" wrap="square" lIns="0" tIns="0" rIns="0" bIns="0" anchor="t" anchorCtr="0">
              <a:spAutoFit/>
            </a:bodyPr>
            <a:lstStyle/>
            <a:p>
              <a:pPr algn="ctr"/>
              <a:r>
                <a:rPr lang="es-CO" sz="2800" dirty="0">
                  <a:solidFill>
                    <a:schemeClr val="bg1"/>
                  </a:solidFill>
                </a:rPr>
                <a:t>Índices y Optimización de Consultas</a:t>
              </a:r>
            </a:p>
            <a:p>
              <a:pPr marL="0" marR="0" lvl="0" indent="0" algn="ctr" rtl="0">
                <a:lnSpc>
                  <a:spcPct val="120026"/>
                </a:lnSpc>
                <a:spcBef>
                  <a:spcPts val="0"/>
                </a:spcBef>
                <a:spcAft>
                  <a:spcPts val="0"/>
                </a:spcAft>
                <a:buNone/>
              </a:pPr>
              <a:endParaRPr lang="es-CO" sz="3071" b="1" dirty="0">
                <a:solidFill>
                  <a:srgbClr val="FFFFFF"/>
                </a:solidFill>
                <a:latin typeface="Poppins"/>
                <a:ea typeface="Poppins"/>
                <a:cs typeface="Poppins"/>
                <a:sym typeface="Poppins"/>
              </a:endParaRPr>
            </a:p>
          </p:txBody>
        </p:sp>
      </p:grpSp>
    </p:spTree>
    <p:extLst>
      <p:ext uri="{BB962C8B-B14F-4D97-AF65-F5344CB8AC3E}">
        <p14:creationId xmlns:p14="http://schemas.microsoft.com/office/powerpoint/2010/main" val="4120759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C30C16-2011-0A22-D3B0-BCFCAE5B3CA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3FF8893-D0F2-9416-BCC9-055D6C6D734D}"/>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8FE0466F-BA07-4397-F0C9-30EAD825AB58}"/>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DAB2B534-9C22-7333-02CF-B9346C1F39B6}"/>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82E7672C-D160-A931-C1A9-681A74933B3B}"/>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0C566010-30F2-1151-220D-310BDD9E906A}"/>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31A44C01-7AC3-F92E-CF1D-CC825116B493}"/>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002B4B07-D992-3943-0F4D-2B8136C31B18}"/>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94C9BC6B-E67E-022C-8B19-BCDD5600A64A}"/>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B80D6FB3-9AFA-6CA3-CCB8-4A67DCA27F17}"/>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024C6175-BA09-E0D1-6A18-7811F1A44B0A}"/>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pic>
        <p:nvPicPr>
          <p:cNvPr id="3" name="Imagen 2">
            <a:extLst>
              <a:ext uri="{FF2B5EF4-FFF2-40B4-BE49-F238E27FC236}">
                <a16:creationId xmlns:a16="http://schemas.microsoft.com/office/drawing/2014/main" id="{C09E4BEE-90CC-2736-C84B-78672F0784DC}"/>
              </a:ext>
            </a:extLst>
          </p:cNvPr>
          <p:cNvPicPr>
            <a:picLocks noChangeAspect="1"/>
          </p:cNvPicPr>
          <p:nvPr/>
        </p:nvPicPr>
        <p:blipFill>
          <a:blip r:embed="rId5"/>
          <a:stretch>
            <a:fillRect/>
          </a:stretch>
        </p:blipFill>
        <p:spPr>
          <a:xfrm>
            <a:off x="695067" y="1953923"/>
            <a:ext cx="16554255" cy="6030017"/>
          </a:xfrm>
          <a:prstGeom prst="rect">
            <a:avLst/>
          </a:prstGeom>
        </p:spPr>
      </p:pic>
    </p:spTree>
    <p:extLst>
      <p:ext uri="{BB962C8B-B14F-4D97-AF65-F5344CB8AC3E}">
        <p14:creationId xmlns:p14="http://schemas.microsoft.com/office/powerpoint/2010/main" val="264714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80F435-560E-E502-0639-C52222053E9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8F67CA5-630E-98A0-9ABE-1AAD02266FC1}"/>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32B37CB7-28A0-0AD8-FFDF-BB381BB8D736}"/>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CCFADA48-3DBE-D11B-8FF9-F96BFC813CED}"/>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A5CABDE8-C60E-E760-782F-871C8C77BB71}"/>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A1560FD7-0891-CC3A-4A00-526599D26151}"/>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C22EFCDA-3D85-5582-3981-86685AEF7AC7}"/>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E6C582C7-ED3C-2DAC-39EC-F3E88466932B}"/>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88DCDEA6-3EC9-781E-E7D0-0650692722D6}"/>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445A8C08-B14A-9409-7FCA-62F8C33AF760}"/>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2EA7A388-0B77-816D-A873-A5CBA8A53B18}"/>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06F85DF9-9CFF-FB8E-40D1-0517812A44C5}"/>
              </a:ext>
            </a:extLst>
          </p:cNvPr>
          <p:cNvSpPr txBox="1"/>
          <p:nvPr/>
        </p:nvSpPr>
        <p:spPr>
          <a:xfrm>
            <a:off x="626616" y="968983"/>
            <a:ext cx="16660505" cy="7848302"/>
          </a:xfrm>
          <a:prstGeom prst="rect">
            <a:avLst/>
          </a:prstGeom>
          <a:noFill/>
        </p:spPr>
        <p:txBody>
          <a:bodyPr wrap="square">
            <a:spAutoFit/>
          </a:bodyPr>
          <a:lstStyle/>
          <a:p>
            <a:pPr>
              <a:buNone/>
            </a:pPr>
            <a:r>
              <a:rPr lang="es-ES" sz="2400" b="1" dirty="0"/>
              <a:t>3. Tipos comunes de estructuras de índice</a:t>
            </a:r>
          </a:p>
          <a:p>
            <a:pPr>
              <a:buNone/>
            </a:pPr>
            <a:endParaRPr lang="es-ES" sz="2400" b="1" dirty="0"/>
          </a:p>
          <a:p>
            <a:pPr>
              <a:buNone/>
            </a:pPr>
            <a:r>
              <a:rPr lang="es-ES" sz="2400" dirty="0"/>
              <a:t>La mayoría de los DBMS implementan índices utilizando principalmente tres estructuras de datos:</a:t>
            </a:r>
          </a:p>
          <a:p>
            <a:pPr>
              <a:buNone/>
            </a:pPr>
            <a:endParaRPr lang="es-ES" sz="2400" dirty="0"/>
          </a:p>
          <a:p>
            <a:pPr>
              <a:buFont typeface="+mj-lt"/>
              <a:buAutoNum type="arabicPeriod"/>
            </a:pPr>
            <a:r>
              <a:rPr lang="es-ES" sz="2400" b="1" dirty="0"/>
              <a:t>Índice Hash:</a:t>
            </a:r>
            <a:endParaRPr lang="es-ES" sz="2400" dirty="0"/>
          </a:p>
          <a:p>
            <a:pPr marL="742950" lvl="1" indent="-285750">
              <a:buFont typeface="+mj-lt"/>
              <a:buAutoNum type="arabicPeriod"/>
            </a:pPr>
            <a:r>
              <a:rPr lang="es-ES" sz="2400" dirty="0"/>
              <a:t>Utiliza un algoritmo para crear un valor "hash" a partir de la columna clave, el cual apunta directamente a la ubicación de los datos.</a:t>
            </a:r>
          </a:p>
          <a:p>
            <a:pPr marL="742950" lvl="1" indent="-285750">
              <a:buFont typeface="+mj-lt"/>
              <a:buAutoNum type="arabicPeriod"/>
            </a:pPr>
            <a:r>
              <a:rPr lang="es-ES" sz="2400" b="1" dirty="0"/>
              <a:t>Mejor uso:</a:t>
            </a:r>
            <a:r>
              <a:rPr lang="es-ES" sz="2400" dirty="0"/>
              <a:t> Operaciones de búsqueda simples y muy rápidas basadas en </a:t>
            </a:r>
            <a:r>
              <a:rPr lang="es-ES" sz="2400" b="1" dirty="0"/>
              <a:t>igualdad exacta</a:t>
            </a:r>
            <a:r>
              <a:rPr lang="es-ES" sz="2400" dirty="0"/>
              <a:t> (por ejemplo: </a:t>
            </a:r>
            <a:r>
              <a:rPr lang="es-ES" sz="2400" dirty="0">
                <a:latin typeface="Courier New" panose="02070309020205020404" pitchFamily="49" charset="0"/>
              </a:rPr>
              <a:t>WHERE apellido = “Mejia"</a:t>
            </a:r>
            <a:r>
              <a:rPr lang="es-ES" sz="2400" dirty="0"/>
              <a:t>).</a:t>
            </a:r>
          </a:p>
          <a:p>
            <a:pPr marL="742950" lvl="1" indent="-285750">
              <a:buFont typeface="+mj-lt"/>
              <a:buAutoNum type="arabicPeriod"/>
            </a:pPr>
            <a:endParaRPr lang="es-ES" sz="2400" dirty="0"/>
          </a:p>
          <a:p>
            <a:pPr>
              <a:buFont typeface="+mj-lt"/>
              <a:buAutoNum type="arabicPeriod"/>
            </a:pPr>
            <a:r>
              <a:rPr lang="es-ES" sz="2400" b="1" dirty="0"/>
              <a:t>Índice B-</a:t>
            </a:r>
            <a:r>
              <a:rPr lang="es-ES" sz="2400" b="1" dirty="0" err="1"/>
              <a:t>tree</a:t>
            </a:r>
            <a:r>
              <a:rPr lang="es-ES" sz="2400" b="1" dirty="0"/>
              <a:t> (Árbol-B):</a:t>
            </a:r>
            <a:endParaRPr lang="es-ES" sz="2400" dirty="0"/>
          </a:p>
          <a:p>
            <a:pPr marL="742950" lvl="1" indent="-285750">
              <a:buFont typeface="+mj-lt"/>
              <a:buAutoNum type="arabicPeriod"/>
            </a:pPr>
            <a:r>
              <a:rPr lang="es-ES" sz="2400" dirty="0"/>
              <a:t>Es una estructura de datos ordenada en forma de árbol invertido. Es "</a:t>
            </a:r>
            <a:r>
              <a:rPr lang="es-ES" sz="2400" dirty="0" err="1"/>
              <a:t>auto-balanceado</a:t>
            </a:r>
            <a:r>
              <a:rPr lang="es-ES" sz="2400" dirty="0"/>
              <a:t>", lo que significa que el tiempo para acceder a cualquier fila es aproximadamente el mismo.</a:t>
            </a:r>
          </a:p>
          <a:p>
            <a:pPr marL="742950" lvl="1" indent="-285750">
              <a:buFont typeface="+mj-lt"/>
              <a:buAutoNum type="arabicPeriod"/>
            </a:pPr>
            <a:r>
              <a:rPr lang="es-ES" sz="2400" b="1" dirty="0"/>
              <a:t>Mejor uso:</a:t>
            </a:r>
            <a:r>
              <a:rPr lang="es-ES" sz="2400" dirty="0"/>
              <a:t> Es el tipo de índice </a:t>
            </a:r>
            <a:r>
              <a:rPr lang="es-ES" sz="2400" b="1" dirty="0"/>
              <a:t>predeterminado y más común</a:t>
            </a:r>
            <a:r>
              <a:rPr lang="es-ES" sz="2400" dirty="0"/>
              <a:t>. Se utiliza principalmente cuando los valores de la columna no se repiten con mucha frecuencia (es decir, tienen una dispersión relativamente alta).</a:t>
            </a:r>
          </a:p>
          <a:p>
            <a:pPr marL="742950" lvl="1" indent="-285750">
              <a:buFont typeface="+mj-lt"/>
              <a:buAutoNum type="arabicPeriod"/>
            </a:pPr>
            <a:endParaRPr lang="es-ES" sz="2400" dirty="0"/>
          </a:p>
          <a:p>
            <a:pPr>
              <a:buFont typeface="+mj-lt"/>
              <a:buAutoNum type="arabicPeriod"/>
            </a:pPr>
            <a:r>
              <a:rPr lang="es-ES" sz="2400" b="1" dirty="0"/>
              <a:t>Índice Bitmap (Mapa de bits):</a:t>
            </a:r>
            <a:endParaRPr lang="es-ES" sz="2400" dirty="0"/>
          </a:p>
          <a:p>
            <a:pPr marL="742950" lvl="1" indent="-285750">
              <a:buFont typeface="+mj-lt"/>
              <a:buAutoNum type="arabicPeriod"/>
            </a:pPr>
            <a:r>
              <a:rPr lang="es-ES" sz="2400" dirty="0"/>
              <a:t>Utiliza un array de bits (0s y 1s) para representar si un valor existe o no. Ocupan menos espacio porque usan bits en lugar de bytes.</a:t>
            </a:r>
          </a:p>
          <a:p>
            <a:pPr marL="742950" lvl="1" indent="-285750">
              <a:buFont typeface="+mj-lt"/>
              <a:buAutoNum type="arabicPeriod"/>
            </a:pPr>
            <a:r>
              <a:rPr lang="es-ES" sz="2400" b="1" dirty="0"/>
              <a:t>Mejor uso:</a:t>
            </a:r>
            <a:r>
              <a:rPr lang="es-ES" sz="2400" dirty="0"/>
              <a:t> Aplicaciones de almacenamiento de datos (</a:t>
            </a:r>
            <a:r>
              <a:rPr lang="es-ES" sz="2400" b="1" dirty="0"/>
              <a:t>data </a:t>
            </a:r>
            <a:r>
              <a:rPr lang="es-ES" sz="2400" b="1" dirty="0" err="1"/>
              <a:t>warehouses</a:t>
            </a:r>
            <a:r>
              <a:rPr lang="es-ES" sz="2400" dirty="0"/>
              <a:t>) en tablas muy grandes donde hay pocos valores distintos que se repiten muchas veces (es decir, columnas con </a:t>
            </a:r>
            <a:r>
              <a:rPr lang="es-ES" sz="2400" b="1" dirty="0"/>
              <a:t>baja dispersión</a:t>
            </a:r>
            <a:r>
              <a:rPr lang="es-ES" sz="2400" dirty="0"/>
              <a:t>).</a:t>
            </a:r>
          </a:p>
        </p:txBody>
      </p:sp>
    </p:spTree>
    <p:extLst>
      <p:ext uri="{BB962C8B-B14F-4D97-AF65-F5344CB8AC3E}">
        <p14:creationId xmlns:p14="http://schemas.microsoft.com/office/powerpoint/2010/main" val="671570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803EEF-9C89-496F-BC7F-38CBFFDA98A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02D166E-C8ED-7D35-D08F-2FD78BEA382B}"/>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46498E0C-D12B-2087-8ACA-D626B93F0DE6}"/>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B2F21205-CE75-252C-31A5-1C7C0D6EA1CF}"/>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D515692F-6B44-E786-FAD5-1A03E5A96279}"/>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FA42EF18-3470-4F2F-F467-6CBEC46A0584}"/>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1F54DAF1-10C3-A66E-7201-B4DBF0EC131E}"/>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B476FECB-6D30-75BD-A3A8-F1D62DF938E0}"/>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9D827910-9489-2337-0500-66F2294A8DE4}"/>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8EE68F57-A25C-7ADC-1F0B-58D80343F8D8}"/>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1C18EDC6-982E-499F-A0C6-B8C8258EA4E3}"/>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3" name="AutoShape 2">
            <a:extLst>
              <a:ext uri="{FF2B5EF4-FFF2-40B4-BE49-F238E27FC236}">
                <a16:creationId xmlns:a16="http://schemas.microsoft.com/office/drawing/2014/main" id="{379D7044-F688-D252-88FA-973976E29935}"/>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5" name="AutoShape 4" descr="Imagen de ">
            <a:extLst>
              <a:ext uri="{FF2B5EF4-FFF2-40B4-BE49-F238E27FC236}">
                <a16:creationId xmlns:a16="http://schemas.microsoft.com/office/drawing/2014/main" id="{6A6EE226-6CBC-7C86-0142-0C720ECCD238}"/>
              </a:ext>
            </a:extLst>
          </p:cNvPr>
          <p:cNvSpPr>
            <a:spLocks noChangeAspect="1" noChangeArrowheads="1"/>
          </p:cNvSpPr>
          <p:nvPr/>
        </p:nvSpPr>
        <p:spPr bwMode="auto">
          <a:xfrm>
            <a:off x="9144000" y="51435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pic>
        <p:nvPicPr>
          <p:cNvPr id="20" name="Imagen 19">
            <a:extLst>
              <a:ext uri="{FF2B5EF4-FFF2-40B4-BE49-F238E27FC236}">
                <a16:creationId xmlns:a16="http://schemas.microsoft.com/office/drawing/2014/main" id="{63A27615-BB48-DA5A-82B2-CB79728E70AA}"/>
              </a:ext>
            </a:extLst>
          </p:cNvPr>
          <p:cNvPicPr>
            <a:picLocks noChangeAspect="1"/>
          </p:cNvPicPr>
          <p:nvPr/>
        </p:nvPicPr>
        <p:blipFill>
          <a:blip r:embed="rId5"/>
          <a:stretch>
            <a:fillRect/>
          </a:stretch>
        </p:blipFill>
        <p:spPr>
          <a:xfrm>
            <a:off x="2957015" y="790028"/>
            <a:ext cx="12069170" cy="8733647"/>
          </a:xfrm>
          <a:prstGeom prst="rect">
            <a:avLst/>
          </a:prstGeom>
        </p:spPr>
      </p:pic>
    </p:spTree>
    <p:extLst>
      <p:ext uri="{BB962C8B-B14F-4D97-AF65-F5344CB8AC3E}">
        <p14:creationId xmlns:p14="http://schemas.microsoft.com/office/powerpoint/2010/main" val="4123195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C1CD02-7354-F4E8-5F55-080A9265BBB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A38DF95-779F-A6A8-6952-C6C513C3169F}"/>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D5853903-A4D0-F1D2-A545-FF650467B6E6}"/>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62D52F37-FD97-2DDC-5E66-7E0F927595CE}"/>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66DF86A9-A06E-2BD4-8504-F09CC5CEA829}"/>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2BD7ABE9-7154-F0CE-9B06-012A0039F158}"/>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F034CF4A-8DBF-EA30-11B2-A99A1F27F242}"/>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46606C42-874A-CC25-6606-C7FE61447BC7}"/>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B689711A-091D-0757-0B92-8BCA75312F73}"/>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490E6375-7589-7DD9-C695-BD150B795D82}"/>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33112832-CC09-4986-12BB-4F2627374E94}"/>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5" name="CuadroTexto 4">
            <a:extLst>
              <a:ext uri="{FF2B5EF4-FFF2-40B4-BE49-F238E27FC236}">
                <a16:creationId xmlns:a16="http://schemas.microsoft.com/office/drawing/2014/main" id="{A9FE186C-9CB1-E5F4-6ACA-35E98A22486F}"/>
              </a:ext>
            </a:extLst>
          </p:cNvPr>
          <p:cNvSpPr txBox="1"/>
          <p:nvPr/>
        </p:nvSpPr>
        <p:spPr>
          <a:xfrm>
            <a:off x="933253" y="1766924"/>
            <a:ext cx="13049054" cy="6620146"/>
          </a:xfrm>
          <a:prstGeom prst="rect">
            <a:avLst/>
          </a:prstGeom>
          <a:noFill/>
        </p:spPr>
        <p:txBody>
          <a:bodyPr wrap="square">
            <a:spAutoFit/>
          </a:bodyPr>
          <a:lstStyle/>
          <a:p>
            <a:pPr algn="l">
              <a:spcBef>
                <a:spcPts val="1200"/>
              </a:spcBef>
              <a:spcAft>
                <a:spcPts val="1200"/>
              </a:spcAft>
              <a:buNone/>
            </a:pPr>
            <a:r>
              <a:rPr lang="es-CO" sz="2000" b="1" i="0" dirty="0">
                <a:solidFill>
                  <a:srgbClr val="0F1115"/>
                </a:solidFill>
                <a:effectLst/>
                <a:latin typeface="quote-cjk-patch"/>
              </a:rPr>
              <a:t>El más común y por defecto</a:t>
            </a:r>
            <a:endParaRPr lang="es-CO" sz="2000" b="0" i="0" dirty="0">
              <a:solidFill>
                <a:srgbClr val="0F1115"/>
              </a:solidFill>
              <a:effectLst/>
              <a:latin typeface="quote-cjk-patch"/>
            </a:endParaRPr>
          </a:p>
          <a:p>
            <a:pPr algn="l" latinLnBrk="1">
              <a:lnSpc>
                <a:spcPts val="1650"/>
              </a:lnSpc>
              <a:spcBef>
                <a:spcPts val="1200"/>
              </a:spcBef>
              <a:spcAft>
                <a:spcPts val="857"/>
              </a:spcAft>
              <a:buNone/>
            </a:pPr>
            <a:r>
              <a:rPr lang="es-CO" sz="2000" b="0" i="0" dirty="0">
                <a:solidFill>
                  <a:srgbClr val="A626A4"/>
                </a:solidFill>
                <a:effectLst/>
                <a:latin typeface="Menlo"/>
              </a:rPr>
              <a:t>CREATE</a:t>
            </a:r>
            <a:r>
              <a:rPr lang="es-CO" sz="2000" b="0" i="0" dirty="0">
                <a:solidFill>
                  <a:srgbClr val="0F1115"/>
                </a:solidFill>
                <a:effectLst/>
                <a:latin typeface="Menlo"/>
              </a:rPr>
              <a:t> </a:t>
            </a:r>
            <a:r>
              <a:rPr lang="es-CO" sz="2000" b="0" i="0" dirty="0">
                <a:solidFill>
                  <a:srgbClr val="A626A4"/>
                </a:solidFill>
                <a:effectLst/>
                <a:latin typeface="Menlo"/>
              </a:rPr>
              <a:t>INDEX</a:t>
            </a:r>
            <a:r>
              <a:rPr lang="es-CO" sz="2000" b="0" i="0" dirty="0">
                <a:solidFill>
                  <a:srgbClr val="0F1115"/>
                </a:solidFill>
                <a:effectLst/>
                <a:latin typeface="Menlo"/>
              </a:rPr>
              <a:t> </a:t>
            </a:r>
            <a:r>
              <a:rPr lang="es-CO" sz="2000" b="0" i="0" dirty="0" err="1">
                <a:solidFill>
                  <a:srgbClr val="0F1115"/>
                </a:solidFill>
                <a:effectLst/>
                <a:latin typeface="Menlo"/>
              </a:rPr>
              <a:t>idx_clientes_nombre</a:t>
            </a:r>
            <a:r>
              <a:rPr lang="es-CO" sz="2000" b="0" i="0" dirty="0">
                <a:solidFill>
                  <a:srgbClr val="0F1115"/>
                </a:solidFill>
                <a:effectLst/>
                <a:latin typeface="Menlo"/>
              </a:rPr>
              <a:t> </a:t>
            </a:r>
            <a:r>
              <a:rPr lang="es-CO" sz="2000" b="0" i="0" dirty="0">
                <a:solidFill>
                  <a:srgbClr val="A626A4"/>
                </a:solidFill>
                <a:effectLst/>
                <a:latin typeface="Menlo"/>
              </a:rPr>
              <a:t>ON</a:t>
            </a:r>
            <a:r>
              <a:rPr lang="es-CO" sz="2000" b="0" i="0" dirty="0">
                <a:solidFill>
                  <a:srgbClr val="0F1115"/>
                </a:solidFill>
                <a:effectLst/>
                <a:latin typeface="Menlo"/>
              </a:rPr>
              <a:t> clientes </a:t>
            </a:r>
            <a:r>
              <a:rPr lang="es-CO" sz="2000" b="0" i="0" dirty="0">
                <a:solidFill>
                  <a:srgbClr val="383A42"/>
                </a:solidFill>
                <a:effectLst/>
                <a:latin typeface="Menlo"/>
              </a:rPr>
              <a:t>(</a:t>
            </a:r>
            <a:r>
              <a:rPr lang="es-CO" sz="2000" b="0" i="0" dirty="0">
                <a:solidFill>
                  <a:srgbClr val="0F1115"/>
                </a:solidFill>
                <a:effectLst/>
                <a:latin typeface="Menlo"/>
              </a:rPr>
              <a:t>nombre</a:t>
            </a:r>
            <a:r>
              <a:rPr lang="es-CO" sz="2000" b="0" i="0" dirty="0">
                <a:solidFill>
                  <a:srgbClr val="383A42"/>
                </a:solidFill>
                <a:effectLst/>
                <a:latin typeface="Menlo"/>
              </a:rPr>
              <a:t>);</a:t>
            </a:r>
            <a:endParaRPr lang="es-CO" sz="2000" b="0" i="0" dirty="0">
              <a:solidFill>
                <a:srgbClr val="0F1115"/>
              </a:solidFill>
              <a:effectLst/>
              <a:latin typeface="Menlo"/>
            </a:endParaRPr>
          </a:p>
          <a:p>
            <a:pPr algn="l" latinLnBrk="1">
              <a:lnSpc>
                <a:spcPts val="1650"/>
              </a:lnSpc>
              <a:spcBef>
                <a:spcPts val="1200"/>
              </a:spcBef>
              <a:spcAft>
                <a:spcPts val="857"/>
              </a:spcAft>
              <a:buNone/>
            </a:pPr>
            <a:r>
              <a:rPr lang="es-CO" sz="2000" b="0" i="0" dirty="0">
                <a:solidFill>
                  <a:srgbClr val="A626A4"/>
                </a:solidFill>
                <a:effectLst/>
                <a:latin typeface="Menlo"/>
              </a:rPr>
              <a:t>CREATE</a:t>
            </a:r>
            <a:r>
              <a:rPr lang="es-CO" sz="2000" b="0" i="0" dirty="0">
                <a:solidFill>
                  <a:srgbClr val="0F1115"/>
                </a:solidFill>
                <a:effectLst/>
                <a:latin typeface="Menlo"/>
              </a:rPr>
              <a:t> </a:t>
            </a:r>
            <a:r>
              <a:rPr lang="es-CO" sz="2000" b="0" i="0" dirty="0">
                <a:solidFill>
                  <a:srgbClr val="A626A4"/>
                </a:solidFill>
                <a:effectLst/>
                <a:latin typeface="Menlo"/>
              </a:rPr>
              <a:t>INDEX</a:t>
            </a:r>
            <a:r>
              <a:rPr lang="es-CO" sz="2000" b="0" i="0" dirty="0">
                <a:solidFill>
                  <a:srgbClr val="0F1115"/>
                </a:solidFill>
                <a:effectLst/>
                <a:latin typeface="Menlo"/>
              </a:rPr>
              <a:t> </a:t>
            </a:r>
            <a:r>
              <a:rPr lang="es-CO" sz="2000" b="0" i="0" dirty="0" err="1">
                <a:solidFill>
                  <a:srgbClr val="0F1115"/>
                </a:solidFill>
                <a:effectLst/>
                <a:latin typeface="Menlo"/>
              </a:rPr>
              <a:t>idx_ventas_fecha</a:t>
            </a:r>
            <a:r>
              <a:rPr lang="es-CO" sz="2000" b="0" i="0" dirty="0">
                <a:solidFill>
                  <a:srgbClr val="0F1115"/>
                </a:solidFill>
                <a:effectLst/>
                <a:latin typeface="Menlo"/>
              </a:rPr>
              <a:t> </a:t>
            </a:r>
            <a:r>
              <a:rPr lang="es-CO" sz="2000" b="0" i="0" dirty="0">
                <a:solidFill>
                  <a:srgbClr val="A626A4"/>
                </a:solidFill>
                <a:effectLst/>
                <a:latin typeface="Menlo"/>
              </a:rPr>
              <a:t>ON</a:t>
            </a:r>
            <a:r>
              <a:rPr lang="es-CO" sz="2000" b="0" i="0" dirty="0">
                <a:solidFill>
                  <a:srgbClr val="0F1115"/>
                </a:solidFill>
                <a:effectLst/>
                <a:latin typeface="Menlo"/>
              </a:rPr>
              <a:t> ventas </a:t>
            </a:r>
            <a:r>
              <a:rPr lang="es-CO" sz="2000" b="0" i="0" dirty="0">
                <a:solidFill>
                  <a:srgbClr val="383A42"/>
                </a:solidFill>
                <a:effectLst/>
                <a:latin typeface="Menlo"/>
              </a:rPr>
              <a:t>(</a:t>
            </a:r>
            <a:r>
              <a:rPr lang="es-CO" sz="2000" b="0" i="0" dirty="0">
                <a:solidFill>
                  <a:srgbClr val="0F1115"/>
                </a:solidFill>
                <a:effectLst/>
                <a:latin typeface="Menlo"/>
              </a:rPr>
              <a:t>fecha </a:t>
            </a:r>
            <a:r>
              <a:rPr lang="es-CO" sz="2000" b="0" i="0" dirty="0">
                <a:solidFill>
                  <a:srgbClr val="A626A4"/>
                </a:solidFill>
                <a:effectLst/>
                <a:latin typeface="Menlo"/>
              </a:rPr>
              <a:t>DESC</a:t>
            </a:r>
            <a:r>
              <a:rPr lang="es-CO" sz="2000" b="0" i="0" dirty="0">
                <a:solidFill>
                  <a:srgbClr val="383A42"/>
                </a:solidFill>
                <a:effectLst/>
                <a:latin typeface="Menlo"/>
              </a:rPr>
              <a:t>);</a:t>
            </a:r>
            <a:endParaRPr lang="es-CO" sz="2000" b="0" i="0" dirty="0">
              <a:solidFill>
                <a:srgbClr val="0F1115"/>
              </a:solidFill>
              <a:effectLst/>
              <a:latin typeface="Menlo"/>
            </a:endParaRPr>
          </a:p>
          <a:p>
            <a:pPr algn="l">
              <a:spcBef>
                <a:spcPts val="1200"/>
              </a:spcBef>
              <a:spcAft>
                <a:spcPts val="1200"/>
              </a:spcAft>
              <a:buNone/>
            </a:pPr>
            <a:r>
              <a:rPr lang="es-CO" sz="2000" b="1" i="0" dirty="0">
                <a:solidFill>
                  <a:srgbClr val="0F1115"/>
                </a:solidFill>
                <a:effectLst/>
                <a:latin typeface="quote-cjk-patch"/>
              </a:rPr>
              <a:t>Características:</a:t>
            </a:r>
            <a:endParaRPr lang="es-CO" sz="2000" b="0" i="0" dirty="0">
              <a:solidFill>
                <a:srgbClr val="0F1115"/>
              </a:solidFill>
              <a:effectLst/>
              <a:latin typeface="quote-cjk-patch"/>
            </a:endParaRPr>
          </a:p>
          <a:p>
            <a:pPr marL="342900" indent="-342900" algn="l">
              <a:spcBef>
                <a:spcPts val="1200"/>
              </a:spcBef>
              <a:spcAft>
                <a:spcPts val="1200"/>
              </a:spcAft>
              <a:buFont typeface="Arial" panose="020B0604020202020204" pitchFamily="34" charset="0"/>
              <a:buChar char="•"/>
            </a:pPr>
            <a:r>
              <a:rPr lang="es-CO" sz="2000" b="0" i="0" dirty="0">
                <a:solidFill>
                  <a:srgbClr val="0F1115"/>
                </a:solidFill>
                <a:effectLst/>
                <a:latin typeface="quote-cjk-patch"/>
              </a:rPr>
              <a:t>Mantiene los datos ordenados</a:t>
            </a:r>
          </a:p>
          <a:p>
            <a:pPr marL="342900" indent="-342900" algn="l">
              <a:lnSpc>
                <a:spcPts val="1650"/>
              </a:lnSpc>
              <a:spcBef>
                <a:spcPts val="450"/>
              </a:spcBef>
              <a:spcAft>
                <a:spcPts val="1200"/>
              </a:spcAft>
              <a:buFont typeface="Arial" panose="020B0604020202020204" pitchFamily="34" charset="0"/>
              <a:buChar char="•"/>
            </a:pPr>
            <a:r>
              <a:rPr lang="es-CO" sz="2000" b="0" i="0" dirty="0">
                <a:solidFill>
                  <a:srgbClr val="0F1115"/>
                </a:solidFill>
                <a:effectLst/>
                <a:latin typeface="quote-cjk-patch"/>
              </a:rPr>
              <a:t>Ideal para operaciones de rango (</a:t>
            </a:r>
            <a:r>
              <a:rPr lang="es-CO" sz="2000" b="0" i="0" dirty="0">
                <a:solidFill>
                  <a:srgbClr val="0F1115"/>
                </a:solidFill>
                <a:effectLst/>
                <a:latin typeface="Menlo"/>
              </a:rPr>
              <a:t>BETWEEN</a:t>
            </a:r>
            <a:r>
              <a:rPr lang="es-CO" sz="2000" b="0" i="0" dirty="0">
                <a:solidFill>
                  <a:srgbClr val="0F1115"/>
                </a:solidFill>
                <a:effectLst/>
                <a:latin typeface="quote-cjk-patch"/>
              </a:rPr>
              <a:t>, </a:t>
            </a:r>
            <a:r>
              <a:rPr lang="es-CO" sz="2000" b="0" i="0" dirty="0">
                <a:solidFill>
                  <a:srgbClr val="0F1115"/>
                </a:solidFill>
                <a:effectLst/>
                <a:latin typeface="Menlo"/>
              </a:rPr>
              <a:t>&gt;</a:t>
            </a:r>
            <a:r>
              <a:rPr lang="es-CO" sz="2000" b="0" i="0" dirty="0">
                <a:solidFill>
                  <a:srgbClr val="0F1115"/>
                </a:solidFill>
                <a:effectLst/>
                <a:latin typeface="quote-cjk-patch"/>
              </a:rPr>
              <a:t>, </a:t>
            </a:r>
            <a:r>
              <a:rPr lang="es-CO" sz="2000" b="0" i="0" dirty="0">
                <a:solidFill>
                  <a:srgbClr val="0F1115"/>
                </a:solidFill>
                <a:effectLst/>
                <a:latin typeface="Menlo"/>
              </a:rPr>
              <a:t>&lt;</a:t>
            </a:r>
            <a:r>
              <a:rPr lang="es-CO" sz="2000" b="0" i="0" dirty="0">
                <a:solidFill>
                  <a:srgbClr val="0F1115"/>
                </a:solidFill>
                <a:effectLst/>
                <a:latin typeface="quote-cjk-patch"/>
              </a:rPr>
              <a:t>, </a:t>
            </a:r>
            <a:r>
              <a:rPr lang="es-CO" sz="2000" b="0" i="0" dirty="0">
                <a:solidFill>
                  <a:srgbClr val="0F1115"/>
                </a:solidFill>
                <a:effectLst/>
                <a:latin typeface="Menlo"/>
              </a:rPr>
              <a:t>=</a:t>
            </a:r>
            <a:r>
              <a:rPr lang="es-CO" sz="2000" b="0" i="0" dirty="0">
                <a:solidFill>
                  <a:srgbClr val="0F1115"/>
                </a:solidFill>
                <a:effectLst/>
                <a:latin typeface="quote-cjk-patch"/>
              </a:rPr>
              <a:t>)</a:t>
            </a:r>
          </a:p>
          <a:p>
            <a:pPr marL="342900" indent="-342900" algn="l">
              <a:lnSpc>
                <a:spcPts val="1650"/>
              </a:lnSpc>
              <a:spcBef>
                <a:spcPts val="450"/>
              </a:spcBef>
              <a:spcAft>
                <a:spcPts val="1200"/>
              </a:spcAft>
              <a:buFont typeface="Arial" panose="020B0604020202020204" pitchFamily="34" charset="0"/>
              <a:buChar char="•"/>
            </a:pPr>
            <a:r>
              <a:rPr lang="es-CO" sz="2000" b="0" i="0" dirty="0">
                <a:solidFill>
                  <a:srgbClr val="0F1115"/>
                </a:solidFill>
                <a:effectLst/>
                <a:latin typeface="quote-cjk-patch"/>
              </a:rPr>
              <a:t>Soporta ordenamiento (</a:t>
            </a:r>
            <a:r>
              <a:rPr lang="es-CO" sz="2000" b="0" i="0" dirty="0">
                <a:solidFill>
                  <a:srgbClr val="0F1115"/>
                </a:solidFill>
                <a:effectLst/>
                <a:latin typeface="Menlo"/>
              </a:rPr>
              <a:t>ORDER BY</a:t>
            </a:r>
            <a:r>
              <a:rPr lang="es-CO" sz="2000" b="0" i="0" dirty="0">
                <a:solidFill>
                  <a:srgbClr val="0F1115"/>
                </a:solidFill>
                <a:effectLst/>
                <a:latin typeface="quote-cjk-patch"/>
              </a:rPr>
              <a:t>)</a:t>
            </a:r>
          </a:p>
          <a:p>
            <a:pPr marL="342900" indent="-342900" algn="l">
              <a:spcBef>
                <a:spcPts val="450"/>
              </a:spcBef>
              <a:spcAft>
                <a:spcPts val="1200"/>
              </a:spcAft>
              <a:buFont typeface="Arial" panose="020B0604020202020204" pitchFamily="34" charset="0"/>
              <a:buChar char="•"/>
            </a:pPr>
            <a:r>
              <a:rPr lang="es-CO" sz="2000" b="0" i="0" dirty="0">
                <a:solidFill>
                  <a:srgbClr val="0F1115"/>
                </a:solidFill>
                <a:effectLst/>
                <a:latin typeface="quote-cjk-patch"/>
              </a:rPr>
              <a:t>Bueno para unicidad</a:t>
            </a:r>
          </a:p>
          <a:p>
            <a:pPr algn="l">
              <a:spcBef>
                <a:spcPts val="1200"/>
              </a:spcBef>
              <a:spcAft>
                <a:spcPts val="1200"/>
              </a:spcAft>
              <a:buNone/>
            </a:pPr>
            <a:r>
              <a:rPr lang="es-CO" sz="2000" b="1" i="0" dirty="0">
                <a:solidFill>
                  <a:srgbClr val="0F1115"/>
                </a:solidFill>
                <a:effectLst/>
                <a:latin typeface="quote-cjk-patch"/>
              </a:rPr>
              <a:t>Cuándo usarlo:</a:t>
            </a:r>
            <a:endParaRPr lang="es-CO" sz="2000" b="0" i="0" dirty="0">
              <a:solidFill>
                <a:srgbClr val="0F1115"/>
              </a:solidFill>
              <a:effectLst/>
              <a:latin typeface="quote-cjk-patch"/>
            </a:endParaRPr>
          </a:p>
          <a:p>
            <a:pPr algn="l" latinLnBrk="1">
              <a:lnSpc>
                <a:spcPts val="1650"/>
              </a:lnSpc>
              <a:spcBef>
                <a:spcPts val="1200"/>
              </a:spcBef>
              <a:spcAft>
                <a:spcPts val="857"/>
              </a:spcAft>
              <a:buNone/>
            </a:pPr>
            <a:r>
              <a:rPr lang="es-CO" sz="2000" b="0" i="1" dirty="0">
                <a:solidFill>
                  <a:srgbClr val="A0A1A7"/>
                </a:solidFill>
                <a:effectLst/>
                <a:latin typeface="Menlo"/>
              </a:rPr>
              <a:t>-- Consultas que se benefician:</a:t>
            </a:r>
            <a:endParaRPr lang="es-CO" sz="2000" b="0" i="0" dirty="0">
              <a:solidFill>
                <a:srgbClr val="0F1115"/>
              </a:solidFill>
              <a:effectLst/>
              <a:latin typeface="Menlo"/>
            </a:endParaRPr>
          </a:p>
          <a:p>
            <a:pPr algn="l" latinLnBrk="1">
              <a:lnSpc>
                <a:spcPts val="1650"/>
              </a:lnSpc>
              <a:spcBef>
                <a:spcPts val="1200"/>
              </a:spcBef>
              <a:spcAft>
                <a:spcPts val="857"/>
              </a:spcAft>
              <a:buNone/>
            </a:pPr>
            <a:r>
              <a:rPr lang="es-CO" sz="2000" b="0" i="0" dirty="0">
                <a:solidFill>
                  <a:srgbClr val="A626A4"/>
                </a:solidFill>
                <a:effectLst/>
                <a:latin typeface="Menlo"/>
              </a:rPr>
              <a:t>SELECT</a:t>
            </a:r>
            <a:r>
              <a:rPr lang="es-CO" sz="2000" b="0" i="0" dirty="0">
                <a:solidFill>
                  <a:srgbClr val="0F1115"/>
                </a:solidFill>
                <a:effectLst/>
                <a:latin typeface="Menlo"/>
              </a:rPr>
              <a:t> </a:t>
            </a:r>
            <a:r>
              <a:rPr lang="es-CO" sz="2000" b="0" i="0" dirty="0">
                <a:solidFill>
                  <a:srgbClr val="4078F2"/>
                </a:solidFill>
                <a:effectLst/>
                <a:latin typeface="Menlo"/>
              </a:rPr>
              <a:t>*</a:t>
            </a:r>
            <a:r>
              <a:rPr lang="es-CO" sz="2000" b="0" i="0" dirty="0">
                <a:solidFill>
                  <a:srgbClr val="0F1115"/>
                </a:solidFill>
                <a:effectLst/>
                <a:latin typeface="Menlo"/>
              </a:rPr>
              <a:t> </a:t>
            </a:r>
            <a:r>
              <a:rPr lang="es-CO" sz="2000" b="0" i="0" dirty="0">
                <a:solidFill>
                  <a:srgbClr val="A626A4"/>
                </a:solidFill>
                <a:effectLst/>
                <a:latin typeface="Menlo"/>
              </a:rPr>
              <a:t>FROM</a:t>
            </a:r>
            <a:r>
              <a:rPr lang="es-CO" sz="2000" b="0" i="0" dirty="0">
                <a:solidFill>
                  <a:srgbClr val="0F1115"/>
                </a:solidFill>
                <a:effectLst/>
                <a:latin typeface="Menlo"/>
              </a:rPr>
              <a:t> clientes </a:t>
            </a:r>
            <a:r>
              <a:rPr lang="es-CO" sz="2000" b="0" i="0" dirty="0">
                <a:solidFill>
                  <a:srgbClr val="A626A4"/>
                </a:solidFill>
                <a:effectLst/>
                <a:latin typeface="Menlo"/>
              </a:rPr>
              <a:t>WHERE</a:t>
            </a:r>
            <a:r>
              <a:rPr lang="es-CO" sz="2000" b="0" i="0" dirty="0">
                <a:solidFill>
                  <a:srgbClr val="0F1115"/>
                </a:solidFill>
                <a:effectLst/>
                <a:latin typeface="Menlo"/>
              </a:rPr>
              <a:t> nombre </a:t>
            </a:r>
            <a:r>
              <a:rPr lang="es-CO" sz="2000" b="0" i="0" dirty="0">
                <a:solidFill>
                  <a:srgbClr val="4078F2"/>
                </a:solidFill>
                <a:effectLst/>
                <a:latin typeface="Menlo"/>
              </a:rPr>
              <a:t>=</a:t>
            </a:r>
            <a:r>
              <a:rPr lang="es-CO" sz="2000" b="0" i="0" dirty="0">
                <a:solidFill>
                  <a:srgbClr val="0F1115"/>
                </a:solidFill>
                <a:effectLst/>
                <a:latin typeface="Menlo"/>
              </a:rPr>
              <a:t> </a:t>
            </a:r>
            <a:r>
              <a:rPr lang="es-CO" sz="2000" b="0" i="0" dirty="0">
                <a:solidFill>
                  <a:srgbClr val="50A14F"/>
                </a:solidFill>
                <a:effectLst/>
                <a:latin typeface="Menlo"/>
              </a:rPr>
              <a:t>'Juan'</a:t>
            </a:r>
            <a:r>
              <a:rPr lang="es-CO" sz="2000" b="0" i="0" dirty="0">
                <a:solidFill>
                  <a:srgbClr val="383A42"/>
                </a:solidFill>
                <a:effectLst/>
                <a:latin typeface="Menlo"/>
              </a:rPr>
              <a:t>;</a:t>
            </a:r>
            <a:endParaRPr lang="es-CO" sz="2000" b="0" i="0" dirty="0">
              <a:solidFill>
                <a:srgbClr val="0F1115"/>
              </a:solidFill>
              <a:effectLst/>
              <a:latin typeface="Menlo"/>
            </a:endParaRPr>
          </a:p>
          <a:p>
            <a:pPr algn="l" latinLnBrk="1">
              <a:lnSpc>
                <a:spcPts val="1650"/>
              </a:lnSpc>
              <a:spcBef>
                <a:spcPts val="1200"/>
              </a:spcBef>
              <a:spcAft>
                <a:spcPts val="857"/>
              </a:spcAft>
              <a:buNone/>
            </a:pPr>
            <a:r>
              <a:rPr lang="es-CO" sz="2000" b="0" i="0" dirty="0">
                <a:solidFill>
                  <a:srgbClr val="A626A4"/>
                </a:solidFill>
                <a:effectLst/>
                <a:latin typeface="Menlo"/>
              </a:rPr>
              <a:t>SELECT</a:t>
            </a:r>
            <a:r>
              <a:rPr lang="es-CO" sz="2000" b="0" i="0" dirty="0">
                <a:solidFill>
                  <a:srgbClr val="0F1115"/>
                </a:solidFill>
                <a:effectLst/>
                <a:latin typeface="Menlo"/>
              </a:rPr>
              <a:t> </a:t>
            </a:r>
            <a:r>
              <a:rPr lang="es-CO" sz="2000" b="0" i="0" dirty="0">
                <a:solidFill>
                  <a:srgbClr val="4078F2"/>
                </a:solidFill>
                <a:effectLst/>
                <a:latin typeface="Menlo"/>
              </a:rPr>
              <a:t>*</a:t>
            </a:r>
            <a:r>
              <a:rPr lang="es-CO" sz="2000" b="0" i="0" dirty="0">
                <a:solidFill>
                  <a:srgbClr val="0F1115"/>
                </a:solidFill>
                <a:effectLst/>
                <a:latin typeface="Menlo"/>
              </a:rPr>
              <a:t> </a:t>
            </a:r>
            <a:r>
              <a:rPr lang="es-CO" sz="2000" b="0" i="0" dirty="0">
                <a:solidFill>
                  <a:srgbClr val="A626A4"/>
                </a:solidFill>
                <a:effectLst/>
                <a:latin typeface="Menlo"/>
              </a:rPr>
              <a:t>FROM</a:t>
            </a:r>
            <a:r>
              <a:rPr lang="es-CO" sz="2000" b="0" i="0" dirty="0">
                <a:solidFill>
                  <a:srgbClr val="0F1115"/>
                </a:solidFill>
                <a:effectLst/>
                <a:latin typeface="Menlo"/>
              </a:rPr>
              <a:t> ventas </a:t>
            </a:r>
            <a:r>
              <a:rPr lang="es-CO" sz="2000" b="0" i="0" dirty="0">
                <a:solidFill>
                  <a:srgbClr val="A626A4"/>
                </a:solidFill>
                <a:effectLst/>
                <a:latin typeface="Menlo"/>
              </a:rPr>
              <a:t>WHERE</a:t>
            </a:r>
            <a:r>
              <a:rPr lang="es-CO" sz="2000" b="0" i="0" dirty="0">
                <a:solidFill>
                  <a:srgbClr val="0F1115"/>
                </a:solidFill>
                <a:effectLst/>
                <a:latin typeface="Menlo"/>
              </a:rPr>
              <a:t> fecha </a:t>
            </a:r>
            <a:r>
              <a:rPr lang="es-CO" sz="2000" b="0" i="0" dirty="0">
                <a:solidFill>
                  <a:srgbClr val="4078F2"/>
                </a:solidFill>
                <a:effectLst/>
                <a:latin typeface="Menlo"/>
              </a:rPr>
              <a:t>BETWEEN</a:t>
            </a:r>
            <a:r>
              <a:rPr lang="es-CO" sz="2000" b="0" i="0" dirty="0">
                <a:solidFill>
                  <a:srgbClr val="0F1115"/>
                </a:solidFill>
                <a:effectLst/>
                <a:latin typeface="Menlo"/>
              </a:rPr>
              <a:t> </a:t>
            </a:r>
            <a:r>
              <a:rPr lang="es-CO" sz="2000" b="0" i="0" dirty="0">
                <a:solidFill>
                  <a:srgbClr val="50A14F"/>
                </a:solidFill>
                <a:effectLst/>
                <a:latin typeface="Menlo"/>
              </a:rPr>
              <a:t>'2023-01-01'</a:t>
            </a:r>
            <a:r>
              <a:rPr lang="es-CO" sz="2000" b="0" i="0" dirty="0">
                <a:solidFill>
                  <a:srgbClr val="0F1115"/>
                </a:solidFill>
                <a:effectLst/>
                <a:latin typeface="Menlo"/>
              </a:rPr>
              <a:t> </a:t>
            </a:r>
            <a:r>
              <a:rPr lang="es-CO" sz="2000" b="0" i="0" dirty="0">
                <a:solidFill>
                  <a:srgbClr val="4078F2"/>
                </a:solidFill>
                <a:effectLst/>
                <a:latin typeface="Menlo"/>
              </a:rPr>
              <a:t>AND</a:t>
            </a:r>
            <a:r>
              <a:rPr lang="es-CO" sz="2000" b="0" i="0" dirty="0">
                <a:solidFill>
                  <a:srgbClr val="0F1115"/>
                </a:solidFill>
                <a:effectLst/>
                <a:latin typeface="Menlo"/>
              </a:rPr>
              <a:t> </a:t>
            </a:r>
            <a:r>
              <a:rPr lang="es-CO" sz="2000" b="0" i="0" dirty="0">
                <a:solidFill>
                  <a:srgbClr val="50A14F"/>
                </a:solidFill>
                <a:effectLst/>
                <a:latin typeface="Menlo"/>
              </a:rPr>
              <a:t>'2023-12-31'</a:t>
            </a:r>
            <a:r>
              <a:rPr lang="es-CO" sz="2000" b="0" i="0" dirty="0">
                <a:solidFill>
                  <a:srgbClr val="383A42"/>
                </a:solidFill>
                <a:effectLst/>
                <a:latin typeface="Menlo"/>
              </a:rPr>
              <a:t>;</a:t>
            </a:r>
            <a:endParaRPr lang="es-CO" sz="2000" b="0" i="0" dirty="0">
              <a:solidFill>
                <a:srgbClr val="0F1115"/>
              </a:solidFill>
              <a:effectLst/>
              <a:latin typeface="Menlo"/>
            </a:endParaRPr>
          </a:p>
          <a:p>
            <a:pPr algn="l" latinLnBrk="1">
              <a:lnSpc>
                <a:spcPts val="1650"/>
              </a:lnSpc>
              <a:spcBef>
                <a:spcPts val="1200"/>
              </a:spcBef>
              <a:spcAft>
                <a:spcPts val="857"/>
              </a:spcAft>
              <a:buNone/>
            </a:pPr>
            <a:r>
              <a:rPr lang="es-CO" sz="2000" b="0" i="0" dirty="0">
                <a:solidFill>
                  <a:srgbClr val="A626A4"/>
                </a:solidFill>
                <a:effectLst/>
                <a:latin typeface="Menlo"/>
              </a:rPr>
              <a:t>SELECT</a:t>
            </a:r>
            <a:r>
              <a:rPr lang="es-CO" sz="2000" b="0" i="0" dirty="0">
                <a:solidFill>
                  <a:srgbClr val="0F1115"/>
                </a:solidFill>
                <a:effectLst/>
                <a:latin typeface="Menlo"/>
              </a:rPr>
              <a:t> </a:t>
            </a:r>
            <a:r>
              <a:rPr lang="es-CO" sz="2000" b="0" i="0" dirty="0">
                <a:solidFill>
                  <a:srgbClr val="4078F2"/>
                </a:solidFill>
                <a:effectLst/>
                <a:latin typeface="Menlo"/>
              </a:rPr>
              <a:t>*</a:t>
            </a:r>
            <a:r>
              <a:rPr lang="es-CO" sz="2000" b="0" i="0" dirty="0">
                <a:solidFill>
                  <a:srgbClr val="0F1115"/>
                </a:solidFill>
                <a:effectLst/>
                <a:latin typeface="Menlo"/>
              </a:rPr>
              <a:t> </a:t>
            </a:r>
            <a:r>
              <a:rPr lang="es-CO" sz="2000" b="0" i="0" dirty="0">
                <a:solidFill>
                  <a:srgbClr val="A626A4"/>
                </a:solidFill>
                <a:effectLst/>
                <a:latin typeface="Menlo"/>
              </a:rPr>
              <a:t>FROM</a:t>
            </a:r>
            <a:r>
              <a:rPr lang="es-CO" sz="2000" b="0" i="0" dirty="0">
                <a:solidFill>
                  <a:srgbClr val="0F1115"/>
                </a:solidFill>
                <a:effectLst/>
                <a:latin typeface="Menlo"/>
              </a:rPr>
              <a:t> productos </a:t>
            </a:r>
            <a:r>
              <a:rPr lang="es-CO" sz="2000" b="0" i="0" dirty="0">
                <a:solidFill>
                  <a:srgbClr val="A626A4"/>
                </a:solidFill>
                <a:effectLst/>
                <a:latin typeface="Menlo"/>
              </a:rPr>
              <a:t>ORDER</a:t>
            </a:r>
            <a:r>
              <a:rPr lang="es-CO" sz="2000" b="0" i="0" dirty="0">
                <a:solidFill>
                  <a:srgbClr val="0F1115"/>
                </a:solidFill>
                <a:effectLst/>
                <a:latin typeface="Menlo"/>
              </a:rPr>
              <a:t> </a:t>
            </a:r>
            <a:r>
              <a:rPr lang="es-CO" sz="2000" b="0" i="0" dirty="0">
                <a:solidFill>
                  <a:srgbClr val="A626A4"/>
                </a:solidFill>
                <a:effectLst/>
                <a:latin typeface="Menlo"/>
              </a:rPr>
              <a:t>BY</a:t>
            </a:r>
            <a:r>
              <a:rPr lang="es-CO" sz="2000" b="0" i="0" dirty="0">
                <a:solidFill>
                  <a:srgbClr val="0F1115"/>
                </a:solidFill>
                <a:effectLst/>
                <a:latin typeface="Menlo"/>
              </a:rPr>
              <a:t> precio </a:t>
            </a:r>
            <a:r>
              <a:rPr lang="es-CO" sz="2000" b="0" i="0" dirty="0">
                <a:solidFill>
                  <a:srgbClr val="A626A4"/>
                </a:solidFill>
                <a:effectLst/>
                <a:latin typeface="Menlo"/>
              </a:rPr>
              <a:t>DESC</a:t>
            </a:r>
            <a:r>
              <a:rPr lang="es-CO" sz="2000" b="0" i="0" dirty="0">
                <a:solidFill>
                  <a:srgbClr val="383A42"/>
                </a:solidFill>
                <a:effectLst/>
                <a:latin typeface="Menlo"/>
              </a:rPr>
              <a:t>;</a:t>
            </a:r>
            <a:endParaRPr lang="es-CO" sz="2000" b="0" i="0" dirty="0">
              <a:solidFill>
                <a:srgbClr val="0F1115"/>
              </a:solidFill>
              <a:effectLst/>
              <a:latin typeface="Menlo"/>
            </a:endParaRPr>
          </a:p>
        </p:txBody>
      </p:sp>
      <p:sp>
        <p:nvSpPr>
          <p:cNvPr id="19" name="CuadroTexto 18">
            <a:extLst>
              <a:ext uri="{FF2B5EF4-FFF2-40B4-BE49-F238E27FC236}">
                <a16:creationId xmlns:a16="http://schemas.microsoft.com/office/drawing/2014/main" id="{3321177D-9E17-2AE0-2247-1A45186F9099}"/>
              </a:ext>
            </a:extLst>
          </p:cNvPr>
          <p:cNvSpPr txBox="1"/>
          <p:nvPr/>
        </p:nvSpPr>
        <p:spPr>
          <a:xfrm>
            <a:off x="10263116" y="1766924"/>
            <a:ext cx="6120670" cy="7171194"/>
          </a:xfrm>
          <a:prstGeom prst="rect">
            <a:avLst/>
          </a:prstGeom>
          <a:noFill/>
        </p:spPr>
        <p:txBody>
          <a:bodyPr wrap="square">
            <a:spAutoFit/>
          </a:bodyPr>
          <a:lstStyle/>
          <a:p>
            <a:pPr>
              <a:buNone/>
            </a:pPr>
            <a:r>
              <a:rPr lang="es-ES" sz="2000" b="1" dirty="0"/>
              <a:t>Cómo funciona internamente (El "Cómo")</a:t>
            </a:r>
          </a:p>
          <a:p>
            <a:pPr>
              <a:buNone/>
            </a:pPr>
            <a:endParaRPr lang="es-ES" sz="2000" b="1" dirty="0"/>
          </a:p>
          <a:p>
            <a:pPr>
              <a:buNone/>
            </a:pPr>
            <a:r>
              <a:rPr lang="es-ES" sz="2000" dirty="0"/>
              <a:t>Puedes explicar la estructura en tres niveles jerárquicos:</a:t>
            </a:r>
          </a:p>
          <a:p>
            <a:pPr>
              <a:buNone/>
            </a:pPr>
            <a:endParaRPr lang="es-ES" sz="2000" dirty="0"/>
          </a:p>
          <a:p>
            <a:pPr>
              <a:buFont typeface="+mj-lt"/>
              <a:buAutoNum type="arabicPeriod"/>
            </a:pPr>
            <a:r>
              <a:rPr lang="es-ES" sz="2000" b="1" dirty="0"/>
              <a:t>Nodo Raíz (</a:t>
            </a:r>
            <a:r>
              <a:rPr lang="es-ES" sz="2000" b="1" dirty="0" err="1"/>
              <a:t>Root</a:t>
            </a:r>
            <a:r>
              <a:rPr lang="es-ES" sz="2000" b="1" dirty="0"/>
              <a:t> </a:t>
            </a:r>
            <a:r>
              <a:rPr lang="es-ES" sz="2000" b="1" dirty="0" err="1"/>
              <a:t>Node</a:t>
            </a:r>
            <a:r>
              <a:rPr lang="es-ES" sz="2000" b="1" dirty="0"/>
              <a:t>):</a:t>
            </a:r>
            <a:r>
              <a:rPr lang="es-ES" sz="2000" dirty="0"/>
              <a:t> Es la entrada. Contiene "pistas" o rangos generales (ej. "Valores del 1 al 500" a la izquierda, "501 al 1000" a la derecha).</a:t>
            </a:r>
          </a:p>
          <a:p>
            <a:pPr>
              <a:buFont typeface="+mj-lt"/>
              <a:buAutoNum type="arabicPeriod"/>
            </a:pPr>
            <a:endParaRPr lang="es-ES" sz="2000" dirty="0"/>
          </a:p>
          <a:p>
            <a:pPr>
              <a:buFont typeface="+mj-lt"/>
              <a:buAutoNum type="arabicPeriod"/>
            </a:pPr>
            <a:r>
              <a:rPr lang="es-ES" sz="2000" b="1" dirty="0"/>
              <a:t>Nodos Intermedios (</a:t>
            </a:r>
            <a:r>
              <a:rPr lang="es-ES" sz="2000" b="1" dirty="0" err="1"/>
              <a:t>Internal</a:t>
            </a:r>
            <a:r>
              <a:rPr lang="es-ES" sz="2000" b="1" dirty="0"/>
              <a:t> </a:t>
            </a:r>
            <a:r>
              <a:rPr lang="es-ES" sz="2000" b="1" dirty="0" err="1"/>
              <a:t>Nodes</a:t>
            </a:r>
            <a:r>
              <a:rPr lang="es-ES" sz="2000" b="1" dirty="0"/>
              <a:t>):</a:t>
            </a:r>
            <a:r>
              <a:rPr lang="es-ES" sz="2000" dirty="0"/>
              <a:t> Son los semáforos. Refinan la búsqueda (ej. "Dentro del 1 al 500, ve al nodo que tiene del 100 al 200").</a:t>
            </a:r>
          </a:p>
          <a:p>
            <a:pPr>
              <a:buFont typeface="+mj-lt"/>
              <a:buAutoNum type="arabicPeriod"/>
            </a:pPr>
            <a:endParaRPr lang="es-ES" sz="2000" dirty="0"/>
          </a:p>
          <a:p>
            <a:pPr>
              <a:buFont typeface="+mj-lt"/>
              <a:buAutoNum type="arabicPeriod"/>
            </a:pPr>
            <a:r>
              <a:rPr lang="es-ES" sz="2000" b="1" dirty="0"/>
              <a:t>Nodos Hoja (</a:t>
            </a:r>
            <a:r>
              <a:rPr lang="es-ES" sz="2000" b="1" dirty="0" err="1"/>
              <a:t>Leaf</a:t>
            </a:r>
            <a:r>
              <a:rPr lang="es-ES" sz="2000" b="1" dirty="0"/>
              <a:t> </a:t>
            </a:r>
            <a:r>
              <a:rPr lang="es-ES" sz="2000" b="1" dirty="0" err="1"/>
              <a:t>Nodes</a:t>
            </a:r>
            <a:r>
              <a:rPr lang="es-ES" sz="2000" b="1" dirty="0"/>
              <a:t>):</a:t>
            </a:r>
            <a:r>
              <a:rPr lang="es-ES" sz="2000" dirty="0"/>
              <a:t> Es el destino final del índice. Aquí encontramos el valor buscado y un </a:t>
            </a:r>
            <a:r>
              <a:rPr lang="es-ES" sz="2000" b="1" dirty="0"/>
              <a:t>puntero</a:t>
            </a:r>
            <a:r>
              <a:rPr lang="es-ES" sz="2000" dirty="0"/>
              <a:t> (una dirección física) que nos lleva directamente a la fila de la tabla donde está toda la información.</a:t>
            </a:r>
          </a:p>
          <a:p>
            <a:pPr>
              <a:buFont typeface="+mj-lt"/>
              <a:buAutoNum type="arabicPeriod"/>
            </a:pPr>
            <a:endParaRPr lang="es-ES" sz="2000" dirty="0"/>
          </a:p>
          <a:p>
            <a:pPr>
              <a:buNone/>
            </a:pPr>
            <a:r>
              <a:rPr lang="es-ES" sz="2000" b="1" dirty="0"/>
              <a:t>El truco de magia:</a:t>
            </a:r>
            <a:r>
              <a:rPr lang="es-ES" sz="2000" dirty="0"/>
              <a:t> Gracias a esta estructura, para encontrar un registro en una tabla de </a:t>
            </a:r>
            <a:r>
              <a:rPr lang="es-ES" sz="2000" b="1" dirty="0"/>
              <a:t>millones</a:t>
            </a:r>
            <a:r>
              <a:rPr lang="es-ES" sz="2000" dirty="0"/>
              <a:t> de filas, la base de datos a menudo solo necesita leer </a:t>
            </a:r>
            <a:r>
              <a:rPr lang="es-ES" sz="2000" b="1" dirty="0"/>
              <a:t>3 o 4 bloques</a:t>
            </a:r>
            <a:r>
              <a:rPr lang="es-ES" sz="2000" dirty="0"/>
              <a:t> de memoria, en lugar de millones.</a:t>
            </a:r>
          </a:p>
        </p:txBody>
      </p:sp>
      <p:sp>
        <p:nvSpPr>
          <p:cNvPr id="4" name="CuadroTexto 3">
            <a:extLst>
              <a:ext uri="{FF2B5EF4-FFF2-40B4-BE49-F238E27FC236}">
                <a16:creationId xmlns:a16="http://schemas.microsoft.com/office/drawing/2014/main" id="{AF386C6F-CAF3-A244-18C0-C12731816F74}"/>
              </a:ext>
            </a:extLst>
          </p:cNvPr>
          <p:cNvSpPr txBox="1"/>
          <p:nvPr/>
        </p:nvSpPr>
        <p:spPr>
          <a:xfrm>
            <a:off x="933253" y="635904"/>
            <a:ext cx="9176994" cy="394788"/>
          </a:xfrm>
          <a:prstGeom prst="rect">
            <a:avLst/>
          </a:prstGeom>
          <a:noFill/>
        </p:spPr>
        <p:txBody>
          <a:bodyPr wrap="square">
            <a:spAutoFit/>
          </a:bodyPr>
          <a:lstStyle/>
          <a:p>
            <a:pPr algn="l">
              <a:lnSpc>
                <a:spcPts val="2250"/>
              </a:lnSpc>
              <a:spcBef>
                <a:spcPts val="2400"/>
              </a:spcBef>
              <a:spcAft>
                <a:spcPts val="1200"/>
              </a:spcAft>
              <a:buNone/>
            </a:pPr>
            <a:r>
              <a:rPr lang="es-CO" sz="2400" b="1" dirty="0">
                <a:solidFill>
                  <a:srgbClr val="0F1115"/>
                </a:solidFill>
                <a:effectLst/>
                <a:latin typeface="quote-cjk-patch"/>
              </a:rPr>
              <a:t>1. Índice B-</a:t>
            </a:r>
            <a:r>
              <a:rPr lang="es-CO" sz="2400" b="1" dirty="0" err="1">
                <a:solidFill>
                  <a:srgbClr val="0F1115"/>
                </a:solidFill>
                <a:effectLst/>
                <a:latin typeface="quote-cjk-patch"/>
              </a:rPr>
              <a:t>tree</a:t>
            </a:r>
            <a:r>
              <a:rPr lang="es-CO" sz="2400" b="1" dirty="0">
                <a:solidFill>
                  <a:srgbClr val="0F1115"/>
                </a:solidFill>
                <a:effectLst/>
                <a:latin typeface="quote-cjk-patch"/>
              </a:rPr>
              <a:t> (Árbol-B)</a:t>
            </a:r>
          </a:p>
        </p:txBody>
      </p:sp>
    </p:spTree>
    <p:extLst>
      <p:ext uri="{BB962C8B-B14F-4D97-AF65-F5344CB8AC3E}">
        <p14:creationId xmlns:p14="http://schemas.microsoft.com/office/powerpoint/2010/main" val="37089108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46085-5E40-0E28-37FD-D4520AFD184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1ED27BB-7001-A034-8368-C819B3042BFE}"/>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BAC4BB37-FDB5-904A-72D4-A81D3DECC351}"/>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3204AE03-947F-4801-470C-F4F40628A906}"/>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9D8FF744-89C7-5CF5-F0F0-A9B81ABC96E8}"/>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FEF19749-C782-E0F4-1B4D-1BDC05B6EAB1}"/>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F589536F-07D9-70D6-2DF1-12CF90FB8E56}"/>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E28B4A92-4F3C-DB09-CE96-DBFA133E72DC}"/>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7FDAB089-7614-04D0-643F-983A023ED3F0}"/>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ADD34955-B9EF-C6CC-409E-C227B73CF55E}"/>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907F1756-5159-28F6-4DEA-B9861D400C1B}"/>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19" name="CuadroTexto 18">
            <a:extLst>
              <a:ext uri="{FF2B5EF4-FFF2-40B4-BE49-F238E27FC236}">
                <a16:creationId xmlns:a16="http://schemas.microsoft.com/office/drawing/2014/main" id="{1CF8E1F4-E4D3-6E6D-F0AE-CD48574DC65E}"/>
              </a:ext>
            </a:extLst>
          </p:cNvPr>
          <p:cNvSpPr txBox="1"/>
          <p:nvPr/>
        </p:nvSpPr>
        <p:spPr>
          <a:xfrm>
            <a:off x="10372299" y="1766924"/>
            <a:ext cx="6562677" cy="7109639"/>
          </a:xfrm>
          <a:prstGeom prst="rect">
            <a:avLst/>
          </a:prstGeom>
          <a:noFill/>
        </p:spPr>
        <p:txBody>
          <a:bodyPr wrap="square">
            <a:spAutoFit/>
          </a:bodyPr>
          <a:lstStyle/>
          <a:p>
            <a:r>
              <a:rPr lang="es-ES" sz="2400" b="1" dirty="0"/>
              <a:t>El Proceso Técnico (Paso a Paso)</a:t>
            </a:r>
          </a:p>
          <a:p>
            <a:endParaRPr lang="es-ES" sz="2400" b="1" dirty="0"/>
          </a:p>
          <a:p>
            <a:r>
              <a:rPr lang="es-ES" sz="2400" b="1" dirty="0"/>
              <a:t>La Entrada (Key):</a:t>
            </a:r>
            <a:r>
              <a:rPr lang="es-ES" sz="2400" dirty="0"/>
              <a:t> El motor recibe el valor que buscas, por ejemplo, un </a:t>
            </a:r>
            <a:r>
              <a:rPr lang="es-ES" sz="2400" dirty="0" err="1"/>
              <a:t>customer_id</a:t>
            </a:r>
            <a:r>
              <a:rPr lang="es-ES" sz="2400" dirty="0"/>
              <a:t> de </a:t>
            </a:r>
            <a:r>
              <a:rPr lang="es-ES" sz="2400" dirty="0" err="1"/>
              <a:t>Olist</a:t>
            </a:r>
            <a:r>
              <a:rPr lang="es-ES" sz="2400" dirty="0"/>
              <a:t>: "e481f5...".</a:t>
            </a:r>
          </a:p>
          <a:p>
            <a:endParaRPr lang="es-ES" sz="2400" dirty="0"/>
          </a:p>
          <a:p>
            <a:r>
              <a:rPr lang="es-ES" sz="2400" b="1" dirty="0"/>
              <a:t>La Función Hash:</a:t>
            </a:r>
            <a:r>
              <a:rPr lang="es-ES" sz="2400" dirty="0"/>
              <a:t> Se aplica una fórmula matemática compleja al valor. Esta fórmula "tritura" el texto y lo convierte en un número entero (el "Hash </a:t>
            </a:r>
            <a:r>
              <a:rPr lang="es-ES" sz="2400" dirty="0" err="1"/>
              <a:t>Code</a:t>
            </a:r>
            <a:r>
              <a:rPr lang="es-ES" sz="2400" dirty="0"/>
              <a:t>").</a:t>
            </a:r>
          </a:p>
          <a:p>
            <a:endParaRPr lang="es-ES" sz="2400" dirty="0"/>
          </a:p>
          <a:p>
            <a:pPr lvl="1"/>
            <a:r>
              <a:rPr lang="es-ES" sz="2400" i="1" dirty="0"/>
              <a:t>Ejemplo simplificado:</a:t>
            </a:r>
            <a:r>
              <a:rPr lang="es-ES" sz="2400" dirty="0"/>
              <a:t> hash("e481f5...") -&gt; 492.</a:t>
            </a:r>
          </a:p>
          <a:p>
            <a:r>
              <a:rPr lang="es-ES" sz="2400" b="1" dirty="0"/>
              <a:t>El Mapeo (</a:t>
            </a:r>
            <a:r>
              <a:rPr lang="es-ES" sz="2400" b="1" dirty="0" err="1"/>
              <a:t>Buckets</a:t>
            </a:r>
            <a:r>
              <a:rPr lang="es-ES" sz="2400" b="1" dirty="0"/>
              <a:t>):</a:t>
            </a:r>
            <a:r>
              <a:rPr lang="es-ES" sz="2400" dirty="0"/>
              <a:t> Ese número corresponde a una "cubeta" (</a:t>
            </a:r>
            <a:r>
              <a:rPr lang="es-ES" sz="2400" dirty="0" err="1"/>
              <a:t>bucket</a:t>
            </a:r>
            <a:r>
              <a:rPr lang="es-ES" sz="2400" dirty="0"/>
              <a:t>) o dirección de memoria específica.</a:t>
            </a:r>
          </a:p>
          <a:p>
            <a:endParaRPr lang="es-ES" sz="2400" dirty="0"/>
          </a:p>
          <a:p>
            <a:r>
              <a:rPr lang="es-ES" sz="2400" b="1" dirty="0"/>
              <a:t>Acceso Directo:</a:t>
            </a:r>
            <a:r>
              <a:rPr lang="es-ES" sz="2400" dirty="0"/>
              <a:t> El motor salta directamente a la cubeta #492 y allí encuentra el puntero físico a la fila de la tabla.</a:t>
            </a:r>
          </a:p>
        </p:txBody>
      </p:sp>
      <p:sp>
        <p:nvSpPr>
          <p:cNvPr id="4" name="CuadroTexto 3">
            <a:extLst>
              <a:ext uri="{FF2B5EF4-FFF2-40B4-BE49-F238E27FC236}">
                <a16:creationId xmlns:a16="http://schemas.microsoft.com/office/drawing/2014/main" id="{B95A2A4A-4928-2EB8-6045-5B3CB575B1B1}"/>
              </a:ext>
            </a:extLst>
          </p:cNvPr>
          <p:cNvSpPr txBox="1"/>
          <p:nvPr/>
        </p:nvSpPr>
        <p:spPr>
          <a:xfrm>
            <a:off x="615943" y="2268211"/>
            <a:ext cx="9176994" cy="5659755"/>
          </a:xfrm>
          <a:prstGeom prst="rect">
            <a:avLst/>
          </a:prstGeom>
          <a:noFill/>
        </p:spPr>
        <p:txBody>
          <a:bodyPr wrap="square">
            <a:spAutoFit/>
          </a:bodyPr>
          <a:lstStyle/>
          <a:p>
            <a:pPr algn="l">
              <a:lnSpc>
                <a:spcPts val="2250"/>
              </a:lnSpc>
              <a:spcBef>
                <a:spcPts val="2400"/>
              </a:spcBef>
              <a:spcAft>
                <a:spcPts val="1200"/>
              </a:spcAft>
              <a:buNone/>
            </a:pPr>
            <a:r>
              <a:rPr lang="es-CO" sz="2800" b="1" dirty="0">
                <a:solidFill>
                  <a:srgbClr val="0F1115"/>
                </a:solidFill>
                <a:effectLst/>
                <a:latin typeface="quote-cjk-patch"/>
              </a:rPr>
              <a:t> </a:t>
            </a:r>
            <a:r>
              <a:rPr lang="es-CO" sz="2800" b="1" i="0" dirty="0">
                <a:solidFill>
                  <a:srgbClr val="0F1115"/>
                </a:solidFill>
                <a:effectLst/>
                <a:latin typeface="quote-cjk-patch"/>
              </a:rPr>
              <a:t>Solo para igualdad exacta</a:t>
            </a:r>
            <a:endParaRPr lang="es-CO" sz="2800" b="0" i="0" dirty="0">
              <a:solidFill>
                <a:srgbClr val="0F1115"/>
              </a:solidFill>
              <a:effectLst/>
              <a:latin typeface="quote-cjk-patch"/>
            </a:endParaRPr>
          </a:p>
          <a:p>
            <a:pPr algn="l" latinLnBrk="1">
              <a:lnSpc>
                <a:spcPts val="1650"/>
              </a:lnSpc>
              <a:spcBef>
                <a:spcPts val="1200"/>
              </a:spcBef>
              <a:spcAft>
                <a:spcPts val="857"/>
              </a:spcAft>
              <a:buNone/>
            </a:pPr>
            <a:r>
              <a:rPr lang="es-CO" sz="2000" b="0" i="0" dirty="0">
                <a:solidFill>
                  <a:srgbClr val="A626A4"/>
                </a:solidFill>
                <a:effectLst/>
                <a:latin typeface="Menlo"/>
              </a:rPr>
              <a:t>CREATE</a:t>
            </a:r>
            <a:r>
              <a:rPr lang="es-CO" sz="2000" b="0" i="0" dirty="0">
                <a:solidFill>
                  <a:srgbClr val="0F1115"/>
                </a:solidFill>
                <a:effectLst/>
                <a:latin typeface="Menlo"/>
              </a:rPr>
              <a:t> </a:t>
            </a:r>
            <a:r>
              <a:rPr lang="es-CO" sz="2000" b="0" i="0" dirty="0">
                <a:solidFill>
                  <a:srgbClr val="A626A4"/>
                </a:solidFill>
                <a:effectLst/>
                <a:latin typeface="Menlo"/>
              </a:rPr>
              <a:t>INDEX</a:t>
            </a:r>
            <a:r>
              <a:rPr lang="es-CO" sz="2000" b="0" i="0" dirty="0">
                <a:solidFill>
                  <a:srgbClr val="0F1115"/>
                </a:solidFill>
                <a:effectLst/>
                <a:latin typeface="Menlo"/>
              </a:rPr>
              <a:t> </a:t>
            </a:r>
            <a:r>
              <a:rPr lang="es-CO" sz="2000" b="0" i="0" dirty="0" err="1">
                <a:solidFill>
                  <a:srgbClr val="0F1115"/>
                </a:solidFill>
                <a:effectLst/>
                <a:latin typeface="Menlo"/>
              </a:rPr>
              <a:t>idx_clientes_email_hash</a:t>
            </a:r>
            <a:r>
              <a:rPr lang="es-CO" sz="2000" b="0" i="0" dirty="0">
                <a:solidFill>
                  <a:srgbClr val="0F1115"/>
                </a:solidFill>
                <a:effectLst/>
                <a:latin typeface="Menlo"/>
              </a:rPr>
              <a:t> </a:t>
            </a:r>
            <a:r>
              <a:rPr lang="es-CO" sz="2000" b="0" i="0" dirty="0">
                <a:solidFill>
                  <a:srgbClr val="A626A4"/>
                </a:solidFill>
                <a:effectLst/>
                <a:latin typeface="Menlo"/>
              </a:rPr>
              <a:t>ON</a:t>
            </a:r>
            <a:r>
              <a:rPr lang="es-CO" sz="2000" b="0" i="0" dirty="0">
                <a:solidFill>
                  <a:srgbClr val="0F1115"/>
                </a:solidFill>
                <a:effectLst/>
                <a:latin typeface="Menlo"/>
              </a:rPr>
              <a:t> clientes </a:t>
            </a:r>
            <a:r>
              <a:rPr lang="es-CO" sz="2000" b="0" i="0" dirty="0">
                <a:solidFill>
                  <a:srgbClr val="A626A4"/>
                </a:solidFill>
                <a:effectLst/>
                <a:latin typeface="Menlo"/>
              </a:rPr>
              <a:t>USING</a:t>
            </a:r>
            <a:r>
              <a:rPr lang="es-CO" sz="2000" b="0" i="0" dirty="0">
                <a:solidFill>
                  <a:srgbClr val="0F1115"/>
                </a:solidFill>
                <a:effectLst/>
                <a:latin typeface="Menlo"/>
              </a:rPr>
              <a:t> </a:t>
            </a:r>
            <a:r>
              <a:rPr lang="es-CO" sz="2000" b="0" i="0" dirty="0">
                <a:solidFill>
                  <a:srgbClr val="A626A4"/>
                </a:solidFill>
                <a:effectLst/>
                <a:latin typeface="Menlo"/>
              </a:rPr>
              <a:t>HASH</a:t>
            </a:r>
            <a:r>
              <a:rPr lang="es-CO" sz="2000" b="0" i="0" dirty="0">
                <a:solidFill>
                  <a:srgbClr val="0F1115"/>
                </a:solidFill>
                <a:effectLst/>
                <a:latin typeface="Menlo"/>
              </a:rPr>
              <a:t> </a:t>
            </a:r>
            <a:r>
              <a:rPr lang="es-CO" sz="2000" b="0" i="0" dirty="0">
                <a:solidFill>
                  <a:srgbClr val="383A42"/>
                </a:solidFill>
                <a:effectLst/>
                <a:latin typeface="Menlo"/>
              </a:rPr>
              <a:t>(</a:t>
            </a:r>
            <a:r>
              <a:rPr lang="es-CO" sz="2000" b="0" i="0" dirty="0">
                <a:solidFill>
                  <a:srgbClr val="0F1115"/>
                </a:solidFill>
                <a:effectLst/>
                <a:latin typeface="Menlo"/>
              </a:rPr>
              <a:t>email</a:t>
            </a:r>
            <a:r>
              <a:rPr lang="es-CO" sz="2000" b="0" i="0" dirty="0">
                <a:solidFill>
                  <a:srgbClr val="383A42"/>
                </a:solidFill>
                <a:effectLst/>
                <a:latin typeface="Menlo"/>
              </a:rPr>
              <a:t>);</a:t>
            </a:r>
            <a:endParaRPr lang="es-CO" sz="2000" b="0" i="0" dirty="0">
              <a:solidFill>
                <a:srgbClr val="0F1115"/>
              </a:solidFill>
              <a:effectLst/>
              <a:latin typeface="Menlo"/>
            </a:endParaRPr>
          </a:p>
          <a:p>
            <a:pPr algn="l">
              <a:spcBef>
                <a:spcPts val="1200"/>
              </a:spcBef>
              <a:spcAft>
                <a:spcPts val="1200"/>
              </a:spcAft>
              <a:buNone/>
            </a:pPr>
            <a:r>
              <a:rPr lang="es-CO" sz="2800" b="1" i="0" dirty="0">
                <a:solidFill>
                  <a:srgbClr val="0F1115"/>
                </a:solidFill>
                <a:effectLst/>
                <a:latin typeface="quote-cjk-patch"/>
              </a:rPr>
              <a:t>Características:</a:t>
            </a:r>
            <a:endParaRPr lang="es-CO" sz="2800" b="0" i="0" dirty="0">
              <a:solidFill>
                <a:srgbClr val="0F1115"/>
              </a:solidFill>
              <a:effectLst/>
              <a:latin typeface="quote-cjk-patch"/>
            </a:endParaRPr>
          </a:p>
          <a:p>
            <a:pPr algn="l">
              <a:spcBef>
                <a:spcPts val="1200"/>
              </a:spcBef>
              <a:spcAft>
                <a:spcPts val="1200"/>
              </a:spcAft>
              <a:buFont typeface="Arial" panose="020B0604020202020204" pitchFamily="34" charset="0"/>
              <a:buChar char="•"/>
            </a:pPr>
            <a:r>
              <a:rPr lang="es-CO" sz="2800" b="0" i="0" dirty="0">
                <a:solidFill>
                  <a:srgbClr val="0F1115"/>
                </a:solidFill>
                <a:effectLst/>
                <a:latin typeface="quote-cjk-patch"/>
              </a:rPr>
              <a:t>Más rápido que B-</a:t>
            </a:r>
            <a:r>
              <a:rPr lang="es-CO" sz="2800" b="0" i="0" dirty="0" err="1">
                <a:solidFill>
                  <a:srgbClr val="0F1115"/>
                </a:solidFill>
                <a:effectLst/>
                <a:latin typeface="quote-cjk-patch"/>
              </a:rPr>
              <a:t>tree</a:t>
            </a:r>
            <a:r>
              <a:rPr lang="es-CO" sz="2800" b="0" i="0" dirty="0">
                <a:solidFill>
                  <a:srgbClr val="0F1115"/>
                </a:solidFill>
                <a:effectLst/>
                <a:latin typeface="quote-cjk-patch"/>
              </a:rPr>
              <a:t> para igualdades exactas</a:t>
            </a:r>
          </a:p>
          <a:p>
            <a:pPr algn="l">
              <a:spcBef>
                <a:spcPts val="450"/>
              </a:spcBef>
              <a:spcAft>
                <a:spcPts val="1200"/>
              </a:spcAft>
              <a:buFont typeface="Arial" panose="020B0604020202020204" pitchFamily="34" charset="0"/>
              <a:buChar char="•"/>
            </a:pPr>
            <a:r>
              <a:rPr lang="es-CO" sz="2800" b="0" i="0" dirty="0">
                <a:solidFill>
                  <a:srgbClr val="0F1115"/>
                </a:solidFill>
                <a:effectLst/>
                <a:latin typeface="quote-cjk-patch"/>
              </a:rPr>
              <a:t>No soporta rangos ni ordenamiento</a:t>
            </a:r>
          </a:p>
          <a:p>
            <a:pPr algn="l">
              <a:spcBef>
                <a:spcPts val="450"/>
              </a:spcBef>
              <a:spcAft>
                <a:spcPts val="1200"/>
              </a:spcAft>
              <a:buFont typeface="Arial" panose="020B0604020202020204" pitchFamily="34" charset="0"/>
              <a:buChar char="•"/>
            </a:pPr>
            <a:r>
              <a:rPr lang="es-CO" sz="2800" b="0" i="0" dirty="0">
                <a:solidFill>
                  <a:srgbClr val="0F1115"/>
                </a:solidFill>
                <a:effectLst/>
                <a:latin typeface="quote-cjk-patch"/>
              </a:rPr>
              <a:t>Menor </a:t>
            </a:r>
            <a:r>
              <a:rPr lang="es-CO" sz="2800" b="0" i="0" dirty="0" err="1">
                <a:solidFill>
                  <a:srgbClr val="0F1115"/>
                </a:solidFill>
                <a:effectLst/>
                <a:latin typeface="quote-cjk-patch"/>
              </a:rPr>
              <a:t>overhead</a:t>
            </a:r>
            <a:r>
              <a:rPr lang="es-CO" sz="2800" b="0" i="0" dirty="0">
                <a:solidFill>
                  <a:srgbClr val="0F1115"/>
                </a:solidFill>
                <a:effectLst/>
                <a:latin typeface="quote-cjk-patch"/>
              </a:rPr>
              <a:t> que B-</a:t>
            </a:r>
            <a:r>
              <a:rPr lang="es-CO" sz="2800" b="0" i="0" dirty="0" err="1">
                <a:solidFill>
                  <a:srgbClr val="0F1115"/>
                </a:solidFill>
                <a:effectLst/>
                <a:latin typeface="quote-cjk-patch"/>
              </a:rPr>
              <a:t>tree</a:t>
            </a:r>
            <a:endParaRPr lang="es-CO" sz="2800" b="0" i="0" dirty="0">
              <a:solidFill>
                <a:srgbClr val="0F1115"/>
              </a:solidFill>
              <a:effectLst/>
              <a:latin typeface="quote-cjk-patch"/>
            </a:endParaRPr>
          </a:p>
          <a:p>
            <a:pPr algn="l">
              <a:spcBef>
                <a:spcPts val="1200"/>
              </a:spcBef>
              <a:spcAft>
                <a:spcPts val="1200"/>
              </a:spcAft>
              <a:buNone/>
            </a:pPr>
            <a:r>
              <a:rPr lang="es-CO" sz="2800" b="1" i="0" dirty="0">
                <a:solidFill>
                  <a:srgbClr val="0F1115"/>
                </a:solidFill>
                <a:effectLst/>
                <a:latin typeface="quote-cjk-patch"/>
              </a:rPr>
              <a:t>Cuándo usarlo:</a:t>
            </a:r>
            <a:endParaRPr lang="es-CO" sz="2800" b="0" i="0" dirty="0">
              <a:solidFill>
                <a:srgbClr val="0F1115"/>
              </a:solidFill>
              <a:effectLst/>
              <a:latin typeface="quote-cjk-patch"/>
            </a:endParaRPr>
          </a:p>
          <a:p>
            <a:pPr algn="l" latinLnBrk="1">
              <a:lnSpc>
                <a:spcPts val="1650"/>
              </a:lnSpc>
              <a:spcBef>
                <a:spcPts val="1200"/>
              </a:spcBef>
              <a:spcAft>
                <a:spcPts val="857"/>
              </a:spcAft>
              <a:buNone/>
            </a:pPr>
            <a:r>
              <a:rPr lang="es-CO" sz="2800" b="0" i="1" dirty="0">
                <a:solidFill>
                  <a:srgbClr val="A0A1A7"/>
                </a:solidFill>
                <a:effectLst/>
                <a:latin typeface="Menlo"/>
              </a:rPr>
              <a:t>-- Solo para igualdades exactas</a:t>
            </a:r>
            <a:endParaRPr lang="es-CO" sz="2800" b="0" i="0" dirty="0">
              <a:solidFill>
                <a:srgbClr val="0F1115"/>
              </a:solidFill>
              <a:effectLst/>
              <a:latin typeface="Menlo"/>
            </a:endParaRPr>
          </a:p>
          <a:p>
            <a:pPr algn="l" latinLnBrk="1">
              <a:lnSpc>
                <a:spcPts val="1650"/>
              </a:lnSpc>
              <a:spcBef>
                <a:spcPts val="1200"/>
              </a:spcBef>
              <a:spcAft>
                <a:spcPts val="857"/>
              </a:spcAft>
              <a:buNone/>
            </a:pPr>
            <a:r>
              <a:rPr lang="es-CO" sz="2800" b="0" i="0" dirty="0">
                <a:solidFill>
                  <a:srgbClr val="A626A4"/>
                </a:solidFill>
                <a:effectLst/>
                <a:latin typeface="Menlo"/>
              </a:rPr>
              <a:t>SELECT</a:t>
            </a:r>
            <a:r>
              <a:rPr lang="es-CO" sz="2800" b="0" i="0" dirty="0">
                <a:solidFill>
                  <a:srgbClr val="0F1115"/>
                </a:solidFill>
                <a:effectLst/>
                <a:latin typeface="Menlo"/>
              </a:rPr>
              <a:t> </a:t>
            </a:r>
            <a:r>
              <a:rPr lang="es-CO" sz="2800" b="0" i="0" dirty="0">
                <a:solidFill>
                  <a:srgbClr val="4078F2"/>
                </a:solidFill>
                <a:effectLst/>
                <a:latin typeface="Menlo"/>
              </a:rPr>
              <a:t>*</a:t>
            </a:r>
            <a:r>
              <a:rPr lang="es-CO" sz="2800" b="0" i="0" dirty="0">
                <a:solidFill>
                  <a:srgbClr val="0F1115"/>
                </a:solidFill>
                <a:effectLst/>
                <a:latin typeface="Menlo"/>
              </a:rPr>
              <a:t> </a:t>
            </a:r>
            <a:r>
              <a:rPr lang="es-CO" sz="2800" b="0" i="0" dirty="0">
                <a:solidFill>
                  <a:srgbClr val="A626A4"/>
                </a:solidFill>
                <a:effectLst/>
                <a:latin typeface="Menlo"/>
              </a:rPr>
              <a:t>FROM</a:t>
            </a:r>
            <a:r>
              <a:rPr lang="es-CO" sz="2800" b="0" i="0" dirty="0">
                <a:solidFill>
                  <a:srgbClr val="0F1115"/>
                </a:solidFill>
                <a:effectLst/>
                <a:latin typeface="Menlo"/>
              </a:rPr>
              <a:t> usuarios </a:t>
            </a:r>
            <a:r>
              <a:rPr lang="es-CO" sz="2800" b="0" i="0" dirty="0">
                <a:solidFill>
                  <a:srgbClr val="A626A4"/>
                </a:solidFill>
                <a:effectLst/>
                <a:latin typeface="Menlo"/>
              </a:rPr>
              <a:t>WHERE</a:t>
            </a:r>
            <a:r>
              <a:rPr lang="es-CO" sz="2800" b="0" i="0" dirty="0">
                <a:solidFill>
                  <a:srgbClr val="0F1115"/>
                </a:solidFill>
                <a:effectLst/>
                <a:latin typeface="Menlo"/>
              </a:rPr>
              <a:t> email </a:t>
            </a:r>
            <a:r>
              <a:rPr lang="es-CO" sz="2800" b="0" i="0" dirty="0">
                <a:solidFill>
                  <a:srgbClr val="4078F2"/>
                </a:solidFill>
                <a:effectLst/>
                <a:latin typeface="Menlo"/>
              </a:rPr>
              <a:t>=</a:t>
            </a:r>
            <a:r>
              <a:rPr lang="es-CO" sz="2800" b="0" i="0" dirty="0">
                <a:solidFill>
                  <a:srgbClr val="0F1115"/>
                </a:solidFill>
                <a:effectLst/>
                <a:latin typeface="Menlo"/>
              </a:rPr>
              <a:t> </a:t>
            </a:r>
            <a:r>
              <a:rPr lang="es-CO" sz="2800" b="0" i="0" dirty="0">
                <a:solidFill>
                  <a:srgbClr val="50A14F"/>
                </a:solidFill>
                <a:effectLst/>
                <a:latin typeface="Menlo"/>
              </a:rPr>
              <a:t>'usuario@example.com'</a:t>
            </a:r>
            <a:r>
              <a:rPr lang="es-CO" sz="2800" b="0" i="0" dirty="0">
                <a:solidFill>
                  <a:srgbClr val="383A42"/>
                </a:solidFill>
                <a:effectLst/>
                <a:latin typeface="Menlo"/>
              </a:rPr>
              <a:t>;</a:t>
            </a:r>
            <a:endParaRPr lang="es-CO" sz="2800" b="0" i="0" dirty="0">
              <a:solidFill>
                <a:srgbClr val="0F1115"/>
              </a:solidFill>
              <a:effectLst/>
              <a:latin typeface="Menlo"/>
            </a:endParaRPr>
          </a:p>
        </p:txBody>
      </p:sp>
      <p:sp>
        <p:nvSpPr>
          <p:cNvPr id="5" name="CuadroTexto 4">
            <a:extLst>
              <a:ext uri="{FF2B5EF4-FFF2-40B4-BE49-F238E27FC236}">
                <a16:creationId xmlns:a16="http://schemas.microsoft.com/office/drawing/2014/main" id="{36A1D91C-0CE1-94C4-4B52-274F563754C0}"/>
              </a:ext>
            </a:extLst>
          </p:cNvPr>
          <p:cNvSpPr txBox="1"/>
          <p:nvPr/>
        </p:nvSpPr>
        <p:spPr>
          <a:xfrm>
            <a:off x="761215" y="823369"/>
            <a:ext cx="9176994" cy="421910"/>
          </a:xfrm>
          <a:prstGeom prst="rect">
            <a:avLst/>
          </a:prstGeom>
          <a:noFill/>
        </p:spPr>
        <p:txBody>
          <a:bodyPr wrap="square">
            <a:spAutoFit/>
          </a:bodyPr>
          <a:lstStyle/>
          <a:p>
            <a:pPr algn="l">
              <a:lnSpc>
                <a:spcPts val="2250"/>
              </a:lnSpc>
              <a:spcBef>
                <a:spcPts val="2400"/>
              </a:spcBef>
              <a:spcAft>
                <a:spcPts val="1200"/>
              </a:spcAft>
              <a:buNone/>
            </a:pPr>
            <a:r>
              <a:rPr lang="es-CO" sz="3200" b="1" dirty="0">
                <a:solidFill>
                  <a:srgbClr val="0F1115"/>
                </a:solidFill>
                <a:effectLst/>
                <a:latin typeface="quote-cjk-patch"/>
              </a:rPr>
              <a:t>Índice HASH</a:t>
            </a:r>
          </a:p>
        </p:txBody>
      </p:sp>
    </p:spTree>
    <p:extLst>
      <p:ext uri="{BB962C8B-B14F-4D97-AF65-F5344CB8AC3E}">
        <p14:creationId xmlns:p14="http://schemas.microsoft.com/office/powerpoint/2010/main" val="2717489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7629EE-1985-2225-31E2-050DC896E63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8E846FC-1099-F5A4-7D4D-94754DDF4519}"/>
              </a:ext>
            </a:extLst>
          </p:cNvPr>
          <p:cNvSpPr/>
          <p:nvPr/>
        </p:nvSpPr>
        <p:spPr>
          <a:xfrm>
            <a:off x="-437361" y="8801100"/>
            <a:ext cx="1656562" cy="1607056"/>
          </a:xfrm>
          <a:custGeom>
            <a:avLst/>
            <a:gdLst/>
            <a:ahLst/>
            <a:cxnLst/>
            <a:rect l="l" t="t" r="r" b="b"/>
            <a:pathLst>
              <a:path w="2052835" h="2064911">
                <a:moveTo>
                  <a:pt x="0" y="0"/>
                </a:moveTo>
                <a:lnTo>
                  <a:pt x="2052835" y="0"/>
                </a:lnTo>
                <a:lnTo>
                  <a:pt x="2052835" y="2064910"/>
                </a:lnTo>
                <a:lnTo>
                  <a:pt x="0" y="2064910"/>
                </a:lnTo>
                <a:lnTo>
                  <a:pt x="0" y="0"/>
                </a:lnTo>
                <a:close/>
              </a:path>
            </a:pathLst>
          </a:custGeom>
          <a:blipFill>
            <a:blip r:embed="rId2"/>
            <a:stretch>
              <a:fillRect l="-34848" t="-49459" r="-26429" b="-59444"/>
            </a:stretch>
          </a:blipFill>
        </p:spPr>
        <p:txBody>
          <a:bodyPr/>
          <a:lstStyle/>
          <a:p>
            <a:endParaRPr lang="es-CO"/>
          </a:p>
        </p:txBody>
      </p:sp>
      <p:sp>
        <p:nvSpPr>
          <p:cNvPr id="3" name="Freeform 3">
            <a:extLst>
              <a:ext uri="{FF2B5EF4-FFF2-40B4-BE49-F238E27FC236}">
                <a16:creationId xmlns:a16="http://schemas.microsoft.com/office/drawing/2014/main" id="{B433B88B-431D-F520-8A64-604BAC5A4F71}"/>
              </a:ext>
            </a:extLst>
          </p:cNvPr>
          <p:cNvSpPr/>
          <p:nvPr/>
        </p:nvSpPr>
        <p:spPr>
          <a:xfrm rot="-10800000">
            <a:off x="16136495" y="-695866"/>
            <a:ext cx="1607799" cy="1648365"/>
          </a:xfrm>
          <a:custGeom>
            <a:avLst/>
            <a:gdLst/>
            <a:ahLst/>
            <a:cxnLst/>
            <a:rect l="l" t="t" r="r" b="b"/>
            <a:pathLst>
              <a:path w="1607799" h="1648365">
                <a:moveTo>
                  <a:pt x="0" y="0"/>
                </a:moveTo>
                <a:lnTo>
                  <a:pt x="1607799" y="0"/>
                </a:lnTo>
                <a:lnTo>
                  <a:pt x="1607799" y="1648364"/>
                </a:lnTo>
                <a:lnTo>
                  <a:pt x="0" y="1648364"/>
                </a:lnTo>
                <a:lnTo>
                  <a:pt x="0" y="0"/>
                </a:lnTo>
                <a:close/>
              </a:path>
            </a:pathLst>
          </a:custGeom>
          <a:blipFill>
            <a:blip r:embed="rId3"/>
            <a:stretch>
              <a:fillRect l="-36892" t="-49695" r="-28270" b="-60205"/>
            </a:stretch>
          </a:blipFill>
        </p:spPr>
        <p:txBody>
          <a:bodyPr/>
          <a:lstStyle/>
          <a:p>
            <a:endParaRPr lang="es-CO"/>
          </a:p>
        </p:txBody>
      </p:sp>
      <p:sp>
        <p:nvSpPr>
          <p:cNvPr id="9" name="Freeform 21">
            <a:extLst>
              <a:ext uri="{FF2B5EF4-FFF2-40B4-BE49-F238E27FC236}">
                <a16:creationId xmlns:a16="http://schemas.microsoft.com/office/drawing/2014/main" id="{1D05F255-F2E3-68A0-D911-D29FFBA02339}"/>
              </a:ext>
            </a:extLst>
          </p:cNvPr>
          <p:cNvSpPr/>
          <p:nvPr/>
        </p:nvSpPr>
        <p:spPr>
          <a:xfrm>
            <a:off x="14954160" y="7813562"/>
            <a:ext cx="2743200" cy="2438400"/>
          </a:xfrm>
          <a:custGeom>
            <a:avLst/>
            <a:gdLst/>
            <a:ahLst/>
            <a:cxnLst/>
            <a:rect l="l" t="t" r="r" b="b"/>
            <a:pathLst>
              <a:path w="5397947" h="4972858">
                <a:moveTo>
                  <a:pt x="0" y="0"/>
                </a:moveTo>
                <a:lnTo>
                  <a:pt x="5397947" y="0"/>
                </a:lnTo>
                <a:lnTo>
                  <a:pt x="5397947" y="4972859"/>
                </a:lnTo>
                <a:lnTo>
                  <a:pt x="0" y="4972859"/>
                </a:lnTo>
                <a:lnTo>
                  <a:pt x="0" y="0"/>
                </a:lnTo>
                <a:close/>
              </a:path>
            </a:pathLst>
          </a:custGeom>
          <a:blipFill>
            <a:blip r:embed="rId4"/>
            <a:stretch>
              <a:fillRect/>
            </a:stretch>
          </a:blipFill>
        </p:spPr>
        <p:txBody>
          <a:bodyPr/>
          <a:lstStyle/>
          <a:p>
            <a:endParaRPr lang="es-CO"/>
          </a:p>
        </p:txBody>
      </p:sp>
      <p:sp>
        <p:nvSpPr>
          <p:cNvPr id="8" name="CuadroTexto 7">
            <a:extLst>
              <a:ext uri="{FF2B5EF4-FFF2-40B4-BE49-F238E27FC236}">
                <a16:creationId xmlns:a16="http://schemas.microsoft.com/office/drawing/2014/main" id="{096DCFA7-361F-02A9-70F0-6BC7CADA3C28}"/>
              </a:ext>
            </a:extLst>
          </p:cNvPr>
          <p:cNvSpPr txBox="1"/>
          <p:nvPr/>
        </p:nvSpPr>
        <p:spPr>
          <a:xfrm>
            <a:off x="2000250" y="1952625"/>
            <a:ext cx="14668500" cy="1754326"/>
          </a:xfrm>
          <a:prstGeom prst="rect">
            <a:avLst/>
          </a:prstGeom>
          <a:noFill/>
        </p:spPr>
        <p:txBody>
          <a:bodyPr wrap="square">
            <a:spAutoFit/>
          </a:bodyPr>
          <a:lstStyle/>
          <a:p>
            <a:r>
              <a:rPr lang="es-MX" sz="2800" b="1" dirty="0">
                <a:latin typeface="Poppins" panose="00000500000000000000" pitchFamily="2" charset="0"/>
                <a:cs typeface="Poppins" panose="00000500000000000000" pitchFamily="2" charset="0"/>
              </a:rPr>
              <a:t>Objetivo</a:t>
            </a:r>
          </a:p>
          <a:p>
            <a:endParaRPr lang="es-MX" sz="2800" b="1" dirty="0">
              <a:latin typeface="Poppins" panose="00000500000000000000" pitchFamily="2" charset="0"/>
              <a:cs typeface="Poppins" panose="00000500000000000000" pitchFamily="2" charset="0"/>
            </a:endParaRPr>
          </a:p>
          <a:p>
            <a:endParaRPr lang="es-MX" sz="2800" b="1" dirty="0">
              <a:latin typeface="Poppins" panose="00000500000000000000" pitchFamily="2" charset="0"/>
              <a:cs typeface="Poppins" panose="00000500000000000000" pitchFamily="2" charset="0"/>
            </a:endParaRPr>
          </a:p>
          <a:p>
            <a:endParaRPr lang="es-MX" sz="2400" b="1" dirty="0">
              <a:latin typeface="Poppins" panose="00000500000000000000" pitchFamily="2" charset="0"/>
              <a:cs typeface="Poppins" panose="00000500000000000000" pitchFamily="2" charset="0"/>
            </a:endParaRPr>
          </a:p>
        </p:txBody>
      </p:sp>
      <p:sp>
        <p:nvSpPr>
          <p:cNvPr id="5" name="CuadroTexto 4">
            <a:extLst>
              <a:ext uri="{FF2B5EF4-FFF2-40B4-BE49-F238E27FC236}">
                <a16:creationId xmlns:a16="http://schemas.microsoft.com/office/drawing/2014/main" id="{EEDE2EA7-AEF5-E18B-709A-70CE2B01FED3}"/>
              </a:ext>
            </a:extLst>
          </p:cNvPr>
          <p:cNvSpPr txBox="1"/>
          <p:nvPr/>
        </p:nvSpPr>
        <p:spPr>
          <a:xfrm>
            <a:off x="2975213" y="3405178"/>
            <a:ext cx="10495128" cy="2259080"/>
          </a:xfrm>
          <a:prstGeom prst="rect">
            <a:avLst/>
          </a:prstGeom>
          <a:noFill/>
        </p:spPr>
        <p:txBody>
          <a:bodyPr wrap="square">
            <a:spAutoFit/>
          </a:body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s-ES" sz="3200" b="0" i="0" u="none" strike="noStrike" kern="1200" cap="none" spc="0" normalizeH="0" baseline="0" noProof="0" dirty="0">
                <a:ln>
                  <a:noFill/>
                </a:ln>
                <a:solidFill>
                  <a:prstClr val="black"/>
                </a:solidFill>
                <a:effectLst/>
                <a:uLnTx/>
                <a:uFillTx/>
                <a:latin typeface="Calibri"/>
                <a:ea typeface="+mn-ea"/>
                <a:cs typeface="+mn-cs"/>
              </a:rPr>
              <a:t>Entender qué partes del motor afectan el rendimiento de una consulta.</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s-ES" sz="3200" b="0" i="0" u="none" strike="noStrike" kern="1200" cap="none" spc="0" normalizeH="0" baseline="0" noProof="0" dirty="0">
                <a:ln>
                  <a:noFill/>
                </a:ln>
                <a:solidFill>
                  <a:prstClr val="black"/>
                </a:solidFill>
                <a:effectLst/>
                <a:uLnTx/>
                <a:uFillTx/>
                <a:latin typeface="Calibri"/>
                <a:ea typeface="+mn-ea"/>
                <a:cs typeface="+mn-cs"/>
              </a:rPr>
              <a:t>Saber cuándo y cómo usar índices de forma efectiva.</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s-ES" sz="3200" b="0" i="0" u="none" strike="noStrike" kern="1200" cap="none" spc="0" normalizeH="0" baseline="0" noProof="0" dirty="0">
                <a:ln>
                  <a:noFill/>
                </a:ln>
                <a:solidFill>
                  <a:prstClr val="black"/>
                </a:solidFill>
                <a:effectLst/>
                <a:uLnTx/>
                <a:uFillTx/>
                <a:latin typeface="Calibri"/>
                <a:ea typeface="+mn-ea"/>
                <a:cs typeface="+mn-cs"/>
              </a:rPr>
              <a:t>Aprender a leer EXPLAIN (ANALYZE) y comparar planes.</a:t>
            </a:r>
          </a:p>
        </p:txBody>
      </p:sp>
    </p:spTree>
    <p:extLst>
      <p:ext uri="{BB962C8B-B14F-4D97-AF65-F5344CB8AC3E}">
        <p14:creationId xmlns:p14="http://schemas.microsoft.com/office/powerpoint/2010/main" val="1004461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9CD3D5-8D14-1F56-3EA9-405E4292150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07282F0-D5B4-87E6-E4E3-CC44DF614098}"/>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6AB0124A-925A-D82B-08B4-17BDD0816E3C}"/>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DE6875B2-DC67-6B42-FA5D-82EB801492EB}"/>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53058019-3298-BF6C-B7A4-48712030D581}"/>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0AD210A2-FEEB-AEB8-878D-E3EE8658FAA0}"/>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36B8AFCF-4653-3C9F-1009-3173C51C05BF}"/>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272CD2AD-5DA8-9AB3-E341-A02EBE9D6725}"/>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836E8C60-9C85-6397-A817-281EF5266668}"/>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A36BA56D-7E6F-F2FA-E46C-FE551A4D1296}"/>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A8A243B1-49C0-3654-1B70-C696EC8EACBF}"/>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FE2707D9-0CF7-356A-30C6-D46517CAB323}"/>
              </a:ext>
            </a:extLst>
          </p:cNvPr>
          <p:cNvSpPr txBox="1"/>
          <p:nvPr/>
        </p:nvSpPr>
        <p:spPr>
          <a:xfrm>
            <a:off x="1049577" y="1172510"/>
            <a:ext cx="9176994" cy="435440"/>
          </a:xfrm>
          <a:prstGeom prst="rect">
            <a:avLst/>
          </a:prstGeom>
          <a:noFill/>
        </p:spPr>
        <p:txBody>
          <a:bodyPr wrap="square">
            <a:spAutoFit/>
          </a:bodyPr>
          <a:lstStyle/>
          <a:p>
            <a:pPr algn="l">
              <a:lnSpc>
                <a:spcPts val="2250"/>
              </a:lnSpc>
              <a:spcBef>
                <a:spcPts val="2400"/>
              </a:spcBef>
              <a:spcAft>
                <a:spcPts val="1200"/>
              </a:spcAft>
              <a:buNone/>
            </a:pPr>
            <a:r>
              <a:rPr lang="es-CO" sz="3600" b="1" dirty="0">
                <a:solidFill>
                  <a:srgbClr val="0F1115"/>
                </a:solidFill>
                <a:effectLst/>
                <a:latin typeface="quote-cjk-patch"/>
              </a:rPr>
              <a:t> Índice HASH</a:t>
            </a:r>
          </a:p>
        </p:txBody>
      </p:sp>
      <p:sp>
        <p:nvSpPr>
          <p:cNvPr id="27" name="Rectangle 8">
            <a:extLst>
              <a:ext uri="{FF2B5EF4-FFF2-40B4-BE49-F238E27FC236}">
                <a16:creationId xmlns:a16="http://schemas.microsoft.com/office/drawing/2014/main" id="{67E4B21B-B079-2B56-F1A3-99BF3F18AB11}"/>
              </a:ext>
            </a:extLst>
          </p:cNvPr>
          <p:cNvSpPr>
            <a:spLocks noChangeArrowheads="1"/>
          </p:cNvSpPr>
          <p:nvPr/>
        </p:nvSpPr>
        <p:spPr bwMode="auto">
          <a:xfrm>
            <a:off x="1118026" y="1924075"/>
            <a:ext cx="14960342" cy="7504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2400" b="1" i="0" u="none" strike="noStrike" cap="none" normalizeH="0" baseline="0" dirty="0">
                <a:ln>
                  <a:noFill/>
                </a:ln>
                <a:solidFill>
                  <a:schemeClr val="tx1"/>
                </a:solidFill>
                <a:effectLst/>
                <a:latin typeface="Arial" panose="020B0604020202020204" pitchFamily="34" charset="0"/>
              </a:rPr>
              <a:t>Ejemplo Aplicado a </a:t>
            </a:r>
            <a:r>
              <a:rPr kumimoji="0" lang="es-CO" altLang="es-CO" sz="2400" b="1" i="0" u="none" strike="noStrike" cap="none" normalizeH="0" baseline="0" dirty="0" err="1">
                <a:ln>
                  <a:noFill/>
                </a:ln>
                <a:solidFill>
                  <a:schemeClr val="tx1"/>
                </a:solidFill>
                <a:effectLst/>
                <a:latin typeface="Arial" panose="020B0604020202020204" pitchFamily="34" charset="0"/>
              </a:rPr>
              <a:t>Olist</a:t>
            </a:r>
            <a:endParaRPr kumimoji="0" lang="es-CO" altLang="es-CO"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s-CO" altLang="es-CO" sz="24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2400" b="1" i="0" u="none" strike="noStrike" cap="none" normalizeH="0" baseline="0" dirty="0">
                <a:ln>
                  <a:noFill/>
                </a:ln>
                <a:solidFill>
                  <a:schemeClr val="tx1"/>
                </a:solidFill>
                <a:effectLst/>
                <a:latin typeface="Arial" panose="020B0604020202020204" pitchFamily="34" charset="0"/>
              </a:rPr>
              <a:t>Caso 1: El Candidato Perfecto</a:t>
            </a:r>
            <a:r>
              <a:rPr kumimoji="0" lang="es-CO" altLang="es-CO" sz="2400" b="0" i="0" u="none" strike="noStrike" cap="none" normalizeH="0" baseline="0" dirty="0">
                <a:ln>
                  <a:noFill/>
                </a:ln>
                <a:solidFill>
                  <a:schemeClr val="tx1"/>
                </a:solidFill>
                <a:effectLst/>
                <a:latin typeface="Arial" panose="020B0604020202020204" pitchFamily="34" charset="0"/>
              </a:rPr>
              <a:t> Tabla: </a:t>
            </a:r>
            <a:r>
              <a:rPr kumimoji="0" lang="es-CO" altLang="es-CO" sz="2400" b="0" i="0" u="none" strike="noStrike" cap="none" normalizeH="0" baseline="0" dirty="0" err="1">
                <a:ln>
                  <a:noFill/>
                </a:ln>
                <a:solidFill>
                  <a:schemeClr val="tx1"/>
                </a:solidFill>
                <a:effectLst/>
                <a:latin typeface="Arial Unicode MS"/>
              </a:rPr>
              <a:t>olist_customers_dataset</a:t>
            </a:r>
            <a:r>
              <a:rPr kumimoji="0" lang="es-CO" altLang="es-CO" sz="2400" b="0" i="0" u="none" strike="noStrike" cap="none" normalizeH="0" baseline="0" dirty="0">
                <a:ln>
                  <a:noFill/>
                </a:ln>
                <a:solidFill>
                  <a:schemeClr val="tx1"/>
                </a:solidFill>
                <a:effectLst/>
              </a:rPr>
              <a:t> Columna: </a:t>
            </a:r>
            <a:r>
              <a:rPr kumimoji="0" lang="es-CO" altLang="es-CO" sz="2400" b="0" i="0" u="none" strike="noStrike" cap="none" normalizeH="0" baseline="0" dirty="0" err="1">
                <a:ln>
                  <a:noFill/>
                </a:ln>
                <a:solidFill>
                  <a:schemeClr val="tx1"/>
                </a:solidFill>
                <a:effectLst/>
                <a:latin typeface="Arial Unicode MS"/>
              </a:rPr>
              <a:t>customer_id</a:t>
            </a:r>
            <a:r>
              <a:rPr kumimoji="0" lang="es-CO" altLang="es-CO" sz="2400" b="0" i="0" u="none" strike="noStrike" cap="none" normalizeH="0" baseline="0" dirty="0">
                <a:ln>
                  <a:noFill/>
                </a:ln>
                <a:solidFill>
                  <a:schemeClr val="tx1"/>
                </a:solidFill>
                <a:effectLst/>
              </a:rPr>
              <a:t> (PK)</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24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r>
              <a:rPr kumimoji="0" lang="es-CO" altLang="es-CO" sz="2400" b="0" i="0" u="none" strike="noStrike" cap="none" normalizeH="0" baseline="0" dirty="0">
                <a:ln>
                  <a:noFill/>
                </a:ln>
                <a:solidFill>
                  <a:schemeClr val="tx1"/>
                </a:solidFill>
                <a:effectLst/>
                <a:latin typeface="Arial Unicode MS"/>
              </a:rPr>
              <a:t>CREATE INDEX </a:t>
            </a:r>
            <a:r>
              <a:rPr kumimoji="0" lang="es-CO" altLang="es-CO" sz="2400" b="0" i="0" u="none" strike="noStrike" cap="none" normalizeH="0" baseline="0" dirty="0" err="1">
                <a:ln>
                  <a:noFill/>
                </a:ln>
                <a:solidFill>
                  <a:schemeClr val="tx1"/>
                </a:solidFill>
                <a:effectLst/>
                <a:latin typeface="Arial Unicode MS"/>
              </a:rPr>
              <a:t>idx_customer_hash</a:t>
            </a:r>
            <a:r>
              <a:rPr kumimoji="0" lang="es-CO" altLang="es-CO" sz="2400" b="0" i="0" u="none" strike="noStrike" cap="none" normalizeH="0" baseline="0" dirty="0">
                <a:ln>
                  <a:noFill/>
                </a:ln>
                <a:solidFill>
                  <a:schemeClr val="tx1"/>
                </a:solidFill>
                <a:effectLst/>
                <a:latin typeface="Arial Unicode MS"/>
              </a:rPr>
              <a:t> ON </a:t>
            </a:r>
            <a:r>
              <a:rPr kumimoji="0" lang="es-CO" altLang="es-CO" sz="2400" b="0" i="0" u="none" strike="noStrike" cap="none" normalizeH="0" baseline="0" dirty="0" err="1">
                <a:ln>
                  <a:noFill/>
                </a:ln>
                <a:solidFill>
                  <a:schemeClr val="tx1"/>
                </a:solidFill>
                <a:effectLst/>
                <a:latin typeface="Arial Unicode MS"/>
              </a:rPr>
              <a:t>olist_customers</a:t>
            </a:r>
            <a:r>
              <a:rPr kumimoji="0" lang="es-CO" altLang="es-CO" sz="2400" b="0" i="0" u="none" strike="noStrike" cap="none" normalizeH="0" baseline="0" dirty="0">
                <a:ln>
                  <a:noFill/>
                </a:ln>
                <a:solidFill>
                  <a:schemeClr val="tx1"/>
                </a:solidFill>
                <a:effectLst/>
                <a:latin typeface="Arial Unicode MS"/>
              </a:rPr>
              <a:t> USING HASH (</a:t>
            </a:r>
            <a:r>
              <a:rPr kumimoji="0" lang="es-CO" altLang="es-CO" sz="2400" b="0" i="0" u="none" strike="noStrike" cap="none" normalizeH="0" baseline="0" dirty="0" err="1">
                <a:ln>
                  <a:noFill/>
                </a:ln>
                <a:solidFill>
                  <a:schemeClr val="tx1"/>
                </a:solidFill>
                <a:effectLst/>
                <a:latin typeface="Arial Unicode MS"/>
              </a:rPr>
              <a:t>customer_id</a:t>
            </a:r>
            <a:r>
              <a:rPr kumimoji="0" lang="es-CO" altLang="es-CO" sz="2400" b="0" i="0" u="none" strike="noStrike" cap="none" normalizeH="0" baseline="0" dirty="0">
                <a:ln>
                  <a:noFill/>
                </a:ln>
                <a:solidFill>
                  <a:schemeClr val="tx1"/>
                </a:solidFill>
                <a:effectLst/>
                <a:latin typeface="Arial Unicode MS"/>
              </a:rPr>
              <a:t>); </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n"/>
              <a:tabLst/>
            </a:pPr>
            <a:endParaRPr kumimoji="0" lang="es-CO" altLang="es-CO"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s-CO" altLang="es-CO" sz="2400" b="1" i="0" u="none" strike="noStrike" cap="none" normalizeH="0" baseline="0" dirty="0">
                <a:ln>
                  <a:noFill/>
                </a:ln>
                <a:solidFill>
                  <a:schemeClr val="tx1"/>
                </a:solidFill>
                <a:effectLst/>
                <a:latin typeface="Arial" panose="020B0604020202020204" pitchFamily="34" charset="0"/>
              </a:rPr>
              <a:t>Por qué funciona:</a:t>
            </a:r>
            <a:r>
              <a:rPr kumimoji="0" lang="es-CO" altLang="es-CO" sz="2400" b="0" i="0" u="none" strike="noStrike" cap="none" normalizeH="0" baseline="0" dirty="0">
                <a:ln>
                  <a:noFill/>
                </a:ln>
                <a:solidFill>
                  <a:schemeClr val="tx1"/>
                </a:solidFill>
                <a:effectLst/>
                <a:latin typeface="Arial" panose="020B0604020202020204" pitchFamily="34" charset="0"/>
              </a:rPr>
              <a:t> Los </a:t>
            </a:r>
            <a:r>
              <a:rPr kumimoji="0" lang="es-CO" altLang="es-CO" sz="2400" b="0" i="0" u="none" strike="noStrike" cap="none" normalizeH="0" baseline="0" dirty="0" err="1">
                <a:ln>
                  <a:noFill/>
                </a:ln>
                <a:solidFill>
                  <a:schemeClr val="tx1"/>
                </a:solidFill>
                <a:effectLst/>
                <a:latin typeface="Arial Unicode MS"/>
              </a:rPr>
              <a:t>customer_id</a:t>
            </a:r>
            <a:r>
              <a:rPr kumimoji="0" lang="es-CO" altLang="es-CO" sz="2400" b="0" i="0" u="none" strike="noStrike" cap="none" normalizeH="0" baseline="0" dirty="0">
                <a:ln>
                  <a:noFill/>
                </a:ln>
                <a:solidFill>
                  <a:schemeClr val="tx1"/>
                </a:solidFill>
                <a:effectLst/>
              </a:rPr>
              <a:t> son </a:t>
            </a:r>
            <a:r>
              <a:rPr kumimoji="0" lang="es-CO" altLang="es-CO" sz="2400" b="0" i="0" u="none" strike="noStrike" cap="none" normalizeH="0" baseline="0" dirty="0" err="1">
                <a:ln>
                  <a:noFill/>
                </a:ln>
                <a:solidFill>
                  <a:schemeClr val="tx1"/>
                </a:solidFill>
                <a:effectLst/>
              </a:rPr>
              <a:t>UUIDs</a:t>
            </a:r>
            <a:r>
              <a:rPr kumimoji="0" lang="es-CO" altLang="es-CO" sz="2400" b="0" i="0" u="none" strike="noStrike" cap="none" normalizeH="0" baseline="0" dirty="0">
                <a:ln>
                  <a:noFill/>
                </a:ln>
                <a:solidFill>
                  <a:schemeClr val="tx1"/>
                </a:solidFill>
                <a:effectLst/>
              </a:rPr>
              <a:t> aleatorios. Nunca vas a buscar </a:t>
            </a:r>
            <a:r>
              <a:rPr kumimoji="0" lang="es-CO" altLang="es-CO" sz="2400" b="0" i="1" u="none" strike="noStrike" cap="none" normalizeH="0" baseline="0" dirty="0">
                <a:ln>
                  <a:noFill/>
                </a:ln>
                <a:solidFill>
                  <a:schemeClr val="tx1"/>
                </a:solidFill>
                <a:effectLst/>
                <a:latin typeface="Arial" panose="020B0604020202020204" pitchFamily="34" charset="0"/>
              </a:rPr>
              <a:t>"Dame los clientes mayores a 'e481f5'"</a:t>
            </a:r>
            <a:r>
              <a:rPr kumimoji="0" lang="es-CO" altLang="es-CO" sz="2400" b="0" i="0" u="none" strike="noStrike" cap="none" normalizeH="0" baseline="0" dirty="0">
                <a:ln>
                  <a:noFill/>
                </a:ln>
                <a:solidFill>
                  <a:schemeClr val="tx1"/>
                </a:solidFill>
                <a:effectLst/>
                <a:latin typeface="Arial" panose="020B0604020202020204" pitchFamily="34" charset="0"/>
              </a:rPr>
              <a:t>. Solo buscarás </a:t>
            </a:r>
            <a:r>
              <a:rPr kumimoji="0" lang="es-CO" altLang="es-CO" sz="2400" b="0" i="1" u="none" strike="noStrike" cap="none" normalizeH="0" baseline="0" dirty="0">
                <a:ln>
                  <a:noFill/>
                </a:ln>
                <a:solidFill>
                  <a:schemeClr val="tx1"/>
                </a:solidFill>
                <a:effectLst/>
                <a:latin typeface="Arial" panose="020B0604020202020204" pitchFamily="34" charset="0"/>
              </a:rPr>
              <a:t>"Dame el cliente IGUAL a 'e481f5'"</a:t>
            </a:r>
            <a:r>
              <a:rPr kumimoji="0" lang="es-CO" altLang="es-CO" sz="2400" b="0" i="0" u="none" strike="noStrike" cap="none" normalizeH="0" baseline="0" dirty="0">
                <a:ln>
                  <a:noFill/>
                </a:ln>
                <a:solidFill>
                  <a:schemeClr val="tx1"/>
                </a:solidFill>
                <a:effectLst/>
                <a:latin typeface="Arial" panose="020B0604020202020204" pitchFamily="34" charset="0"/>
              </a:rPr>
              <a:t>. Aquí el Hash vuela.</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2400" b="1" i="0" u="none" strike="noStrike" cap="none" normalizeH="0" baseline="0" dirty="0">
                <a:ln>
                  <a:noFill/>
                </a:ln>
                <a:solidFill>
                  <a:schemeClr val="tx1"/>
                </a:solidFill>
                <a:effectLst/>
                <a:latin typeface="Arial" panose="020B0604020202020204" pitchFamily="34" charset="0"/>
              </a:rPr>
              <a:t>Caso 2: El Desastre</a:t>
            </a:r>
            <a:r>
              <a:rPr kumimoji="0" lang="es-CO" altLang="es-CO" sz="2400" b="0" i="0" u="none" strike="noStrike" cap="none" normalizeH="0" baseline="0" dirty="0">
                <a:ln>
                  <a:noFill/>
                </a:ln>
                <a:solidFill>
                  <a:schemeClr val="tx1"/>
                </a:solidFill>
                <a:effectLst/>
                <a:latin typeface="Arial" panose="020B0604020202020204" pitchFamily="34" charset="0"/>
              </a:rPr>
              <a:t> Tabla: </a:t>
            </a:r>
            <a:r>
              <a:rPr kumimoji="0" lang="es-CO" altLang="es-CO" sz="2400" b="0" i="0" u="none" strike="noStrike" cap="none" normalizeH="0" baseline="0" dirty="0" err="1">
                <a:ln>
                  <a:noFill/>
                </a:ln>
                <a:solidFill>
                  <a:schemeClr val="tx1"/>
                </a:solidFill>
                <a:effectLst/>
                <a:latin typeface="Arial Unicode MS"/>
              </a:rPr>
              <a:t>olist_orders_dataset</a:t>
            </a:r>
            <a:r>
              <a:rPr kumimoji="0" lang="es-CO" altLang="es-CO" sz="2400" b="0" i="0" u="none" strike="noStrike" cap="none" normalizeH="0" baseline="0" dirty="0">
                <a:ln>
                  <a:noFill/>
                </a:ln>
                <a:solidFill>
                  <a:schemeClr val="tx1"/>
                </a:solidFill>
                <a:effectLst/>
              </a:rPr>
              <a:t> Columna: </a:t>
            </a:r>
            <a:r>
              <a:rPr kumimoji="0" lang="es-CO" altLang="es-CO" sz="2400" b="0" i="0" u="none" strike="noStrike" cap="none" normalizeH="0" baseline="0" dirty="0" err="1">
                <a:ln>
                  <a:noFill/>
                </a:ln>
                <a:solidFill>
                  <a:schemeClr val="tx1"/>
                </a:solidFill>
                <a:effectLst/>
                <a:latin typeface="Arial Unicode MS"/>
              </a:rPr>
              <a:t>order_purchase_timestamp</a:t>
            </a:r>
            <a:endParaRPr kumimoji="0" lang="es-CO" altLang="es-CO" sz="24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2400" b="0" i="0" u="none" strike="noStrike" cap="none" normalizeH="0" baseline="0" dirty="0">
              <a:ln>
                <a:noFill/>
              </a:ln>
              <a:solidFill>
                <a:schemeClr val="tx1"/>
              </a:solidFill>
              <a:effectLs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kumimoji="0" lang="es-CO" altLang="es-CO" sz="2400" b="0" i="0" u="none" strike="noStrike" cap="none" normalizeH="0" baseline="0" dirty="0">
                <a:ln>
                  <a:noFill/>
                </a:ln>
                <a:solidFill>
                  <a:schemeClr val="tx1"/>
                </a:solidFill>
                <a:effectLst/>
                <a:latin typeface="Arial Unicode MS"/>
              </a:rPr>
              <a:t>NO HAGAS ESTO</a:t>
            </a:r>
          </a:p>
          <a:p>
            <a:pPr lvl="0" defTabSz="914400" eaLnBrk="0" fontAlgn="base" latinLnBrk="1" hangingPunct="0">
              <a:lnSpc>
                <a:spcPts val="1650"/>
              </a:lnSpc>
              <a:spcBef>
                <a:spcPts val="1200"/>
              </a:spcBef>
              <a:spcAft>
                <a:spcPts val="857"/>
              </a:spcAft>
              <a:buSzTx/>
              <a:tabLst/>
            </a:pPr>
            <a:r>
              <a:rPr lang="es-CO" altLang="es-CO" sz="3200" dirty="0">
                <a:solidFill>
                  <a:srgbClr val="A626A4"/>
                </a:solidFill>
                <a:latin typeface="Menlo"/>
              </a:rPr>
              <a:t>CREATE INDEX </a:t>
            </a:r>
            <a:r>
              <a:rPr lang="es-CO" altLang="es-CO" sz="2800" dirty="0" err="1">
                <a:solidFill>
                  <a:schemeClr val="tx1"/>
                </a:solidFill>
                <a:latin typeface="Menlo"/>
              </a:rPr>
              <a:t>idx_fecha_hash</a:t>
            </a:r>
            <a:r>
              <a:rPr lang="es-CO" altLang="es-CO" sz="2800" dirty="0">
                <a:solidFill>
                  <a:schemeClr val="tx1"/>
                </a:solidFill>
                <a:latin typeface="Menlo"/>
              </a:rPr>
              <a:t> </a:t>
            </a:r>
            <a:r>
              <a:rPr lang="es-CO" altLang="es-CO" sz="3200" dirty="0">
                <a:solidFill>
                  <a:srgbClr val="A626A4"/>
                </a:solidFill>
                <a:latin typeface="Menlo"/>
              </a:rPr>
              <a:t>ON </a:t>
            </a:r>
            <a:r>
              <a:rPr lang="es-CO" altLang="es-CO" sz="2800" dirty="0" err="1">
                <a:solidFill>
                  <a:schemeClr val="tx1"/>
                </a:solidFill>
                <a:latin typeface="Menlo"/>
              </a:rPr>
              <a:t>olist_orders</a:t>
            </a:r>
            <a:r>
              <a:rPr lang="es-CO" altLang="es-CO" sz="2800" dirty="0">
                <a:solidFill>
                  <a:schemeClr val="tx1"/>
                </a:solidFill>
                <a:latin typeface="Menlo"/>
              </a:rPr>
              <a:t> </a:t>
            </a:r>
            <a:r>
              <a:rPr lang="es-CO" altLang="es-CO" sz="3200" dirty="0">
                <a:solidFill>
                  <a:srgbClr val="A626A4"/>
                </a:solidFill>
                <a:latin typeface="Menlo"/>
              </a:rPr>
              <a:t>USING HASH (</a:t>
            </a:r>
            <a:r>
              <a:rPr lang="es-CO" altLang="es-CO" sz="2800" dirty="0" err="1">
                <a:solidFill>
                  <a:schemeClr val="tx1"/>
                </a:solidFill>
                <a:latin typeface="Menlo"/>
              </a:rPr>
              <a:t>order_purchase_timestamp</a:t>
            </a:r>
            <a:r>
              <a:rPr lang="es-CO" altLang="es-CO" sz="3200" dirty="0">
                <a:solidFill>
                  <a:srgbClr val="A626A4"/>
                </a:solidFill>
                <a:latin typeface="Menlo"/>
              </a:rPr>
              <a:t>);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n"/>
              <a:tabLst/>
            </a:pPr>
            <a:endParaRPr lang="es-CO" altLang="es-CO" sz="2400" dirty="0">
              <a:solidFill>
                <a:schemeClr val="tx1"/>
              </a:solidFill>
              <a:latin typeface="Arial Unicode MS"/>
            </a:endParaRPr>
          </a:p>
          <a:p>
            <a:pPr marR="0" lvl="0" algn="l" defTabSz="914400" rtl="0" eaLnBrk="0" fontAlgn="base" latinLnBrk="0" hangingPunct="0">
              <a:lnSpc>
                <a:spcPct val="100000"/>
              </a:lnSpc>
              <a:spcBef>
                <a:spcPct val="0"/>
              </a:spcBef>
              <a:spcAft>
                <a:spcPct val="0"/>
              </a:spcAft>
              <a:buClrTx/>
              <a:buSzTx/>
              <a:tabLst/>
            </a:pPr>
            <a:endParaRPr kumimoji="0" lang="es-CO" altLang="es-CO"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s-CO" altLang="es-CO" sz="2400" b="1" i="0" u="none" strike="noStrike" cap="none" normalizeH="0" baseline="0" dirty="0">
                <a:ln>
                  <a:noFill/>
                </a:ln>
                <a:solidFill>
                  <a:schemeClr val="tx1"/>
                </a:solidFill>
                <a:effectLst/>
                <a:latin typeface="Arial" panose="020B0604020202020204" pitchFamily="34" charset="0"/>
              </a:rPr>
              <a:t>Por qué falla:</a:t>
            </a:r>
            <a:r>
              <a:rPr kumimoji="0" lang="es-CO" altLang="es-CO" sz="2400" b="0" i="0" u="none" strike="noStrike" cap="none" normalizeH="0" baseline="0" dirty="0">
                <a:ln>
                  <a:noFill/>
                </a:ln>
                <a:solidFill>
                  <a:schemeClr val="tx1"/>
                </a:solidFill>
                <a:effectLst/>
                <a:latin typeface="Arial" panose="020B0604020202020204" pitchFamily="34" charset="0"/>
              </a:rPr>
              <a:t> Tu consulta típica será: </a:t>
            </a:r>
            <a:r>
              <a:rPr kumimoji="0" lang="es-CO" altLang="es-CO" sz="2400" b="0" i="0" u="none" strike="noStrike" cap="none" normalizeH="0" baseline="0" dirty="0">
                <a:ln>
                  <a:noFill/>
                </a:ln>
                <a:solidFill>
                  <a:schemeClr val="tx1"/>
                </a:solidFill>
                <a:effectLst/>
                <a:latin typeface="Arial Unicode MS"/>
              </a:rPr>
              <a:t>WHERE fecha BETWEEN '2017-01-01' AND '2017-12-31'</a:t>
            </a:r>
            <a:r>
              <a:rPr kumimoji="0" lang="es-CO" altLang="es-CO" sz="2400" b="0" i="0" u="none" strike="noStrike" cap="none" normalizeH="0" baseline="0" dirty="0">
                <a:ln>
                  <a:noFill/>
                </a:ln>
                <a:solidFill>
                  <a:schemeClr val="tx1"/>
                </a:solidFill>
                <a:effectLst/>
              </a:rPr>
              <a:t>. Como el Hash desordenó las fechas aleatoriamente en la memoria, la base de datos tendrá que ignorar el índice y leer toda la tabla fila por fila.</a:t>
            </a:r>
            <a:endParaRPr kumimoji="0" lang="es-CO" altLang="es-CO"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104309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32A039-7F16-BE25-6594-FB8B8389FE3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43D2FDF-A839-20A5-6DD4-0F55525EAA0F}"/>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B6CCB1A0-5825-667D-903C-7F31F5E10C21}"/>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825026F2-00EE-D46E-D8CA-A7711002C230}"/>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C0274DE4-8B6D-3344-9F9C-4BD2195F2A9E}"/>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422BB111-7306-AF10-B4BB-95A7EAFBBA28}"/>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85E68B03-06E8-B90B-5C00-03BCFFE6FA2B}"/>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00E1A1C9-E89D-1B0C-F35E-840528C6FCDF}"/>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24A99234-4087-FA72-9008-87B2E6D256E7}"/>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AED08DC9-E699-B3B3-6576-07826CB31A0A}"/>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3ADE088B-EEBF-96D2-AC3C-618264C66290}"/>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15" name="Rectangle 1">
            <a:extLst>
              <a:ext uri="{FF2B5EF4-FFF2-40B4-BE49-F238E27FC236}">
                <a16:creationId xmlns:a16="http://schemas.microsoft.com/office/drawing/2014/main" id="{8AA7A2C9-0E08-F62E-CE0B-28C88E29C19D}"/>
              </a:ext>
            </a:extLst>
          </p:cNvPr>
          <p:cNvSpPr>
            <a:spLocks noChangeArrowheads="1"/>
          </p:cNvSpPr>
          <p:nvPr/>
        </p:nvSpPr>
        <p:spPr bwMode="auto">
          <a:xfrm>
            <a:off x="1374801" y="763222"/>
            <a:ext cx="14358535" cy="7755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24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¿Cuándo usar Índices Compuestos?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2400" b="1"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Aquí tienes los 3 escenarios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s-CO" altLang="es-CO" sz="24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Consultas con AND frecuentes:</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Si el 90% de tus consultas filtran por Columna A Y Columna B juntas, un índice compuesto es mucho mejor que dos índices separados.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Postgres</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tendría que escanear dos índices y tratar de combinar los resultados (Bitmap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Scan</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lo cual es más lento que ir directo al grano con uno compuesto.</a:t>
            </a: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s-CO" altLang="es-CO" sz="24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Para optimizar el Ordenamiento (ORDER BY):</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Si tienes el índice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sucursal_id</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fecha_venta</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esta consulta es instantánea: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SELECT * FROM ventas WHERE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sucursal_id</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 10 ORDER BY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fecha_venta</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Postgres</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no necesita hacer una operación de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Sort</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porque el índice ya le entrega los datos ordenados por fecha para esa sucursal.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s-CO" altLang="es-CO" sz="24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Covering</a:t>
            </a:r>
            <a:r>
              <a:rPr kumimoji="0" lang="es-CO" altLang="es-CO" sz="24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 Indexes (</a:t>
            </a:r>
            <a:r>
              <a:rPr kumimoji="0" lang="es-CO" altLang="es-CO" sz="24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Index</a:t>
            </a:r>
            <a:r>
              <a:rPr kumimoji="0" lang="es-CO" altLang="es-CO" sz="24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 </a:t>
            </a:r>
            <a:r>
              <a:rPr kumimoji="0" lang="es-CO" altLang="es-CO" sz="24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Only</a:t>
            </a:r>
            <a:r>
              <a:rPr kumimoji="0" lang="es-CO" altLang="es-CO" sz="24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 </a:t>
            </a:r>
            <a:r>
              <a:rPr kumimoji="0" lang="es-CO" altLang="es-CO" sz="2400" b="1"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Scan</a:t>
            </a:r>
            <a:r>
              <a:rPr kumimoji="0" lang="es-CO" altLang="es-CO" sz="2400" b="1" i="0" u="none" strike="noStrike" cap="none" normalizeH="0" baseline="0" dirty="0">
                <a:ln>
                  <a:noFill/>
                </a:ln>
                <a:solidFill>
                  <a:schemeClr val="tx1"/>
                </a:solidFill>
                <a:effectLst/>
                <a:latin typeface="Poppins" panose="00000500000000000000" pitchFamily="2" charset="0"/>
                <a:cs typeface="Poppins" panose="00000500000000000000" pitchFamily="2" charset="0"/>
              </a:rPr>
              <a:t>):</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Si tu índice tiene todas las columnas que pide el SELECT,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Postgres</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ni siquiera tiene que ir a la tabla principal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Heap</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Lee todo del índice, que es mucho más ligero. </a:t>
            </a:r>
            <a:r>
              <a:rPr kumimoji="0" lang="es-CO" altLang="es-CO" sz="2400" b="0" i="1" u="none" strike="noStrike" cap="none" normalizeH="0" baseline="0" dirty="0">
                <a:ln>
                  <a:noFill/>
                </a:ln>
                <a:solidFill>
                  <a:schemeClr val="tx1"/>
                </a:solidFill>
                <a:effectLst/>
                <a:latin typeface="Poppins" panose="00000500000000000000" pitchFamily="2" charset="0"/>
                <a:cs typeface="Poppins" panose="00000500000000000000" pitchFamily="2" charset="0"/>
              </a:rPr>
              <a:t>Ejemplo:</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SELECT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fecha_venta</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FROM ventas WHERE </a:t>
            </a:r>
            <a:r>
              <a:rPr kumimoji="0" lang="es-CO" altLang="es-CO" sz="2400" b="0" i="0" u="none" strike="noStrike" cap="none" normalizeH="0" baseline="0" dirty="0" err="1">
                <a:ln>
                  <a:noFill/>
                </a:ln>
                <a:solidFill>
                  <a:schemeClr val="tx1"/>
                </a:solidFill>
                <a:effectLst/>
                <a:latin typeface="Poppins" panose="00000500000000000000" pitchFamily="2" charset="0"/>
                <a:cs typeface="Poppins" panose="00000500000000000000" pitchFamily="2" charset="0"/>
              </a:rPr>
              <a:t>sucursal_id</a:t>
            </a:r>
            <a:r>
              <a:rPr kumimoji="0" lang="es-CO" altLang="es-CO" sz="2400" b="0" i="0" u="none" strike="noStrike" cap="none" normalizeH="0" baseline="0" dirty="0">
                <a:ln>
                  <a:noFill/>
                </a:ln>
                <a:solidFill>
                  <a:schemeClr val="tx1"/>
                </a:solidFill>
                <a:effectLst/>
                <a:latin typeface="Poppins" panose="00000500000000000000" pitchFamily="2" charset="0"/>
                <a:cs typeface="Poppins" panose="00000500000000000000" pitchFamily="2" charset="0"/>
              </a:rPr>
              <a:t> =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6213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3FCE9C-E9D9-212F-CC51-570EF7EFE48F}"/>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6BF4876-33FE-3612-1F5C-E2AEEBDE75B6}"/>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F2C0FDCA-700B-0F3F-08EA-C1F6527574B7}"/>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860FF5F5-4E4C-FC95-65B0-33A354325DCB}"/>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7177F915-66BE-EF97-5A7D-840AEF896530}"/>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EA609743-3759-1469-01E1-DE296078084C}"/>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89892C27-CFC3-16C0-47D6-5FF6E14B6E06}"/>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FED3E66D-0996-E792-78BB-6CC2D462566C}"/>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2C8FE8F7-1157-EB75-CF44-FFDF1A14078C}"/>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6137685A-C0DC-3F75-EF6D-18FFB2DFBC09}"/>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EA283B4B-F0E5-B6B0-048B-4617373F8388}"/>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pic>
        <p:nvPicPr>
          <p:cNvPr id="3" name="Imagen 2">
            <a:extLst>
              <a:ext uri="{FF2B5EF4-FFF2-40B4-BE49-F238E27FC236}">
                <a16:creationId xmlns:a16="http://schemas.microsoft.com/office/drawing/2014/main" id="{CFB935BD-470C-8DD3-2249-6E7CA7768940}"/>
              </a:ext>
            </a:extLst>
          </p:cNvPr>
          <p:cNvPicPr>
            <a:picLocks noChangeAspect="1"/>
          </p:cNvPicPr>
          <p:nvPr/>
        </p:nvPicPr>
        <p:blipFill>
          <a:blip r:embed="rId5"/>
          <a:stretch>
            <a:fillRect/>
          </a:stretch>
        </p:blipFill>
        <p:spPr>
          <a:xfrm>
            <a:off x="9834842" y="3240897"/>
            <a:ext cx="7490187" cy="3207036"/>
          </a:xfrm>
          <a:prstGeom prst="rect">
            <a:avLst/>
          </a:prstGeom>
        </p:spPr>
      </p:pic>
      <p:sp>
        <p:nvSpPr>
          <p:cNvPr id="4" name="CuadroTexto 3">
            <a:extLst>
              <a:ext uri="{FF2B5EF4-FFF2-40B4-BE49-F238E27FC236}">
                <a16:creationId xmlns:a16="http://schemas.microsoft.com/office/drawing/2014/main" id="{94E17A7C-CC78-13FD-D645-EF99DBA2932E}"/>
              </a:ext>
            </a:extLst>
          </p:cNvPr>
          <p:cNvSpPr txBox="1"/>
          <p:nvPr/>
        </p:nvSpPr>
        <p:spPr>
          <a:xfrm>
            <a:off x="770651" y="823307"/>
            <a:ext cx="15409624" cy="435440"/>
          </a:xfrm>
          <a:prstGeom prst="rect">
            <a:avLst/>
          </a:prstGeom>
          <a:noFill/>
        </p:spPr>
        <p:txBody>
          <a:bodyPr wrap="square">
            <a:spAutoFit/>
          </a:bodyPr>
          <a:lstStyle/>
          <a:p>
            <a:pPr algn="ctr">
              <a:lnSpc>
                <a:spcPts val="2250"/>
              </a:lnSpc>
              <a:spcBef>
                <a:spcPts val="2400"/>
              </a:spcBef>
              <a:spcAft>
                <a:spcPts val="1200"/>
              </a:spcAft>
              <a:buNone/>
            </a:pPr>
            <a:r>
              <a:rPr lang="es-CO" sz="3600" b="1" dirty="0">
                <a:solidFill>
                  <a:srgbClr val="0F1115"/>
                </a:solidFill>
                <a:effectLst/>
                <a:latin typeface="quote-cjk-patch"/>
              </a:rPr>
              <a:t>¿Cómo interpretar los planes de ejecución de </a:t>
            </a:r>
            <a:r>
              <a:rPr lang="es-CO" sz="3600" b="1" dirty="0" err="1">
                <a:solidFill>
                  <a:srgbClr val="0F1115"/>
                </a:solidFill>
                <a:effectLst/>
                <a:latin typeface="quote-cjk-patch"/>
              </a:rPr>
              <a:t>Postgres</a:t>
            </a:r>
            <a:r>
              <a:rPr lang="es-CO" sz="3600" b="1" dirty="0">
                <a:solidFill>
                  <a:srgbClr val="0F1115"/>
                </a:solidFill>
                <a:effectLst/>
                <a:latin typeface="quote-cjk-patch"/>
              </a:rPr>
              <a:t>?</a:t>
            </a:r>
          </a:p>
        </p:txBody>
      </p:sp>
      <p:sp>
        <p:nvSpPr>
          <p:cNvPr id="16" name="CuadroTexto 15">
            <a:extLst>
              <a:ext uri="{FF2B5EF4-FFF2-40B4-BE49-F238E27FC236}">
                <a16:creationId xmlns:a16="http://schemas.microsoft.com/office/drawing/2014/main" id="{3D094F4B-D13D-FC12-5E43-C20F5D9C00A0}"/>
              </a:ext>
            </a:extLst>
          </p:cNvPr>
          <p:cNvSpPr txBox="1"/>
          <p:nvPr/>
        </p:nvSpPr>
        <p:spPr>
          <a:xfrm>
            <a:off x="770651" y="1951668"/>
            <a:ext cx="8739482" cy="7294305"/>
          </a:xfrm>
          <a:prstGeom prst="rect">
            <a:avLst/>
          </a:prstGeom>
          <a:noFill/>
        </p:spPr>
        <p:txBody>
          <a:bodyPr wrap="square">
            <a:spAutoFit/>
          </a:bodyPr>
          <a:lstStyle/>
          <a:p>
            <a:pPr marL="342900" indent="-342900">
              <a:buAutoNum type="arabicPeriod"/>
            </a:pPr>
            <a:r>
              <a:rPr lang="es-ES" sz="1800" b="1" dirty="0"/>
              <a:t>La Regla de Oro: "De Adentro hacia Afuera“</a:t>
            </a:r>
          </a:p>
          <a:p>
            <a:pPr marL="342900" indent="-342900">
              <a:buAutoNum type="arabicPeriod"/>
            </a:pPr>
            <a:endParaRPr lang="es-ES" sz="1800" b="1" dirty="0"/>
          </a:p>
          <a:p>
            <a:pPr>
              <a:buNone/>
            </a:pPr>
            <a:r>
              <a:rPr lang="es-ES" sz="1800" dirty="0"/>
              <a:t>Los planes de </a:t>
            </a:r>
            <a:r>
              <a:rPr lang="es-ES" sz="1800" dirty="0" err="1"/>
              <a:t>Postgres</a:t>
            </a:r>
            <a:r>
              <a:rPr lang="es-ES" sz="1800" dirty="0"/>
              <a:t> se muestran como un árbol invertido o una lista </a:t>
            </a:r>
            <a:r>
              <a:rPr lang="es-ES" sz="1800" dirty="0" err="1"/>
              <a:t>indentada</a:t>
            </a:r>
            <a:r>
              <a:rPr lang="es-ES" sz="1800" dirty="0"/>
              <a:t>.</a:t>
            </a:r>
          </a:p>
          <a:p>
            <a:pPr>
              <a:buNone/>
            </a:pPr>
            <a:endParaRPr lang="es-ES" sz="1800" dirty="0"/>
          </a:p>
          <a:p>
            <a:pPr>
              <a:buFont typeface="Arial" panose="020B0604020202020204" pitchFamily="34" charset="0"/>
              <a:buChar char="•"/>
            </a:pPr>
            <a:r>
              <a:rPr lang="es-ES" sz="1800" b="1" dirty="0"/>
              <a:t>La Regla:</a:t>
            </a:r>
            <a:r>
              <a:rPr lang="es-ES" sz="1800" dirty="0"/>
              <a:t> La operación que está </a:t>
            </a:r>
            <a:r>
              <a:rPr lang="es-ES" sz="1800" b="1" dirty="0"/>
              <a:t>más a la derecha (más </a:t>
            </a:r>
            <a:r>
              <a:rPr lang="es-ES" sz="1800" b="1" dirty="0" err="1"/>
              <a:t>indentada</a:t>
            </a:r>
            <a:r>
              <a:rPr lang="es-ES" sz="1800" b="1" dirty="0"/>
              <a:t>)</a:t>
            </a:r>
            <a:r>
              <a:rPr lang="es-ES" sz="1800" dirty="0"/>
              <a:t> es la que se ejecuta </a:t>
            </a:r>
            <a:r>
              <a:rPr lang="es-ES" sz="1800" b="1" dirty="0"/>
              <a:t>primero</a:t>
            </a:r>
            <a:r>
              <a:rPr lang="es-ES" sz="1800" dirty="0"/>
              <a:t>.</a:t>
            </a:r>
            <a:br>
              <a:rPr lang="es-ES" sz="1800" dirty="0"/>
            </a:br>
            <a:endParaRPr lang="es-ES" sz="1800" dirty="0"/>
          </a:p>
          <a:p>
            <a:pPr>
              <a:buNone/>
            </a:pPr>
            <a:r>
              <a:rPr lang="es-ES" sz="1800" b="1" dirty="0"/>
              <a:t>2. Los "Verbos" Principales (¿Qué está haciendo?)</a:t>
            </a:r>
          </a:p>
          <a:p>
            <a:pPr>
              <a:buNone/>
            </a:pPr>
            <a:endParaRPr lang="es-ES" sz="1800" b="1" dirty="0"/>
          </a:p>
          <a:p>
            <a:pPr>
              <a:buNone/>
            </a:pPr>
            <a:r>
              <a:rPr lang="es-ES" sz="1800" dirty="0"/>
              <a:t>Estas son las acciones que verás escritas en el plan (como en tu imagen):</a:t>
            </a:r>
          </a:p>
          <a:p>
            <a:pPr>
              <a:buNone/>
            </a:pPr>
            <a:endParaRPr lang="es-ES" sz="1800" dirty="0"/>
          </a:p>
          <a:p>
            <a:pPr>
              <a:buNone/>
            </a:pPr>
            <a:r>
              <a:rPr lang="es-ES" sz="1800" b="1" dirty="0"/>
              <a:t>A. Maneras de buscar datos (</a:t>
            </a:r>
            <a:r>
              <a:rPr lang="es-ES" sz="1800" b="1" dirty="0" err="1"/>
              <a:t>Scan</a:t>
            </a:r>
            <a:r>
              <a:rPr lang="es-ES" sz="1800" b="1" dirty="0"/>
              <a:t>)</a:t>
            </a:r>
          </a:p>
          <a:p>
            <a:pPr>
              <a:buFont typeface="Arial" panose="020B0604020202020204" pitchFamily="34" charset="0"/>
              <a:buChar char="•"/>
            </a:pPr>
            <a:r>
              <a:rPr lang="es-ES" sz="1800" b="1" dirty="0" err="1">
                <a:latin typeface="Courier New" panose="02070309020205020404" pitchFamily="49" charset="0"/>
              </a:rPr>
              <a:t>Seq</a:t>
            </a:r>
            <a:r>
              <a:rPr lang="es-ES" sz="1800" b="1" dirty="0">
                <a:latin typeface="Courier New" panose="02070309020205020404" pitchFamily="49" charset="0"/>
              </a:rPr>
              <a:t> </a:t>
            </a:r>
            <a:r>
              <a:rPr lang="es-ES" sz="1800" b="1" dirty="0" err="1">
                <a:latin typeface="Courier New" panose="02070309020205020404" pitchFamily="49" charset="0"/>
              </a:rPr>
              <a:t>Scan</a:t>
            </a:r>
            <a:r>
              <a:rPr lang="es-ES" sz="1800" b="1" dirty="0"/>
              <a:t> (</a:t>
            </a:r>
            <a:r>
              <a:rPr lang="es-ES" sz="1800" b="1" dirty="0" err="1"/>
              <a:t>Sequential</a:t>
            </a:r>
            <a:r>
              <a:rPr lang="es-ES" sz="1800" b="1" dirty="0"/>
              <a:t> </a:t>
            </a:r>
            <a:r>
              <a:rPr lang="es-ES" sz="1800" b="1" dirty="0" err="1"/>
              <a:t>Scan</a:t>
            </a:r>
            <a:r>
              <a:rPr lang="es-ES" sz="1800" b="1" dirty="0"/>
              <a:t>):</a:t>
            </a:r>
            <a:endParaRPr lang="es-ES" sz="1800" dirty="0"/>
          </a:p>
          <a:p>
            <a:pPr marL="742950" lvl="1" indent="-285750">
              <a:buFont typeface="Arial" panose="020B0604020202020204" pitchFamily="34" charset="0"/>
              <a:buChar char="•"/>
            </a:pPr>
            <a:r>
              <a:rPr lang="es-ES" sz="1800" i="1" dirty="0"/>
              <a:t>Traducción:</a:t>
            </a:r>
            <a:r>
              <a:rPr lang="es-ES" sz="1800" dirty="0"/>
              <a:t> </a:t>
            </a:r>
            <a:r>
              <a:rPr lang="es-ES" sz="1800" b="1" dirty="0"/>
              <a:t>"Leer todo el libro página por página".</a:t>
            </a:r>
            <a:endParaRPr lang="es-ES" sz="1800" dirty="0"/>
          </a:p>
          <a:p>
            <a:pPr marL="742950" lvl="1" indent="-285750">
              <a:buFont typeface="Arial" panose="020B0604020202020204" pitchFamily="34" charset="0"/>
              <a:buChar char="•"/>
            </a:pPr>
            <a:r>
              <a:rPr lang="es-ES" sz="1800" i="1" dirty="0"/>
              <a:t>Significado:</a:t>
            </a:r>
            <a:r>
              <a:rPr lang="es-ES" sz="1800" dirty="0"/>
              <a:t> La base de datos no usó índices. Leyó toda la tabla de arriba a abajo.</a:t>
            </a:r>
          </a:p>
          <a:p>
            <a:pPr marL="742950" lvl="1" indent="-285750">
              <a:buFont typeface="Arial" panose="020B0604020202020204" pitchFamily="34" charset="0"/>
              <a:buChar char="•"/>
            </a:pPr>
            <a:r>
              <a:rPr lang="es-ES" sz="1800" i="1" dirty="0"/>
              <a:t>Bueno o Malo:</a:t>
            </a:r>
            <a:r>
              <a:rPr lang="es-ES" sz="1800" dirty="0"/>
              <a:t> Malo si buscas una sola fila. Normal si la tabla es muy pequeña.</a:t>
            </a:r>
          </a:p>
          <a:p>
            <a:pPr>
              <a:buFont typeface="Arial" panose="020B0604020202020204" pitchFamily="34" charset="0"/>
              <a:buChar char="•"/>
            </a:pPr>
            <a:r>
              <a:rPr lang="es-ES" sz="1800" b="1" dirty="0" err="1">
                <a:latin typeface="Courier New" panose="02070309020205020404" pitchFamily="49" charset="0"/>
              </a:rPr>
              <a:t>Index</a:t>
            </a:r>
            <a:r>
              <a:rPr lang="es-ES" sz="1800" b="1" dirty="0">
                <a:latin typeface="Courier New" panose="02070309020205020404" pitchFamily="49" charset="0"/>
              </a:rPr>
              <a:t> </a:t>
            </a:r>
            <a:r>
              <a:rPr lang="es-ES" sz="1800" b="1" dirty="0" err="1">
                <a:latin typeface="Courier New" panose="02070309020205020404" pitchFamily="49" charset="0"/>
              </a:rPr>
              <a:t>Scan</a:t>
            </a:r>
            <a:r>
              <a:rPr lang="es-ES" sz="1800" b="1" dirty="0"/>
              <a:t>:</a:t>
            </a:r>
            <a:endParaRPr lang="es-ES" sz="1800" dirty="0"/>
          </a:p>
          <a:p>
            <a:pPr marL="742950" lvl="1" indent="-285750">
              <a:buFont typeface="Arial" panose="020B0604020202020204" pitchFamily="34" charset="0"/>
              <a:buChar char="•"/>
            </a:pPr>
            <a:r>
              <a:rPr lang="es-ES" sz="1800" i="1" dirty="0"/>
              <a:t>Traducción:</a:t>
            </a:r>
            <a:r>
              <a:rPr lang="es-ES" sz="1800" dirty="0"/>
              <a:t> </a:t>
            </a:r>
            <a:r>
              <a:rPr lang="es-ES" sz="1800" b="1" dirty="0"/>
              <a:t>"Ir al índice del final del libro y saltar a la página".</a:t>
            </a:r>
            <a:endParaRPr lang="es-ES" sz="1800" dirty="0"/>
          </a:p>
          <a:p>
            <a:pPr marL="742950" lvl="1" indent="-285750">
              <a:buFont typeface="Arial" panose="020B0604020202020204" pitchFamily="34" charset="0"/>
              <a:buChar char="•"/>
            </a:pPr>
            <a:r>
              <a:rPr lang="es-ES" sz="1800" i="1" dirty="0"/>
              <a:t>Significado:</a:t>
            </a:r>
            <a:r>
              <a:rPr lang="es-ES" sz="1800" dirty="0"/>
              <a:t> Usó un índice (B-</a:t>
            </a:r>
            <a:r>
              <a:rPr lang="es-ES" sz="1800" dirty="0" err="1"/>
              <a:t>Tree</a:t>
            </a:r>
            <a:r>
              <a:rPr lang="es-ES" sz="1800" dirty="0"/>
              <a:t>) para encontrar el dato exacto.</a:t>
            </a:r>
          </a:p>
          <a:p>
            <a:pPr marL="742950" lvl="1" indent="-285750">
              <a:buFont typeface="Arial" panose="020B0604020202020204" pitchFamily="34" charset="0"/>
              <a:buChar char="•"/>
            </a:pPr>
            <a:r>
              <a:rPr lang="es-ES" sz="1800" i="1" dirty="0"/>
              <a:t>Bueno o Malo:</a:t>
            </a:r>
            <a:r>
              <a:rPr lang="es-ES" sz="1800" dirty="0"/>
              <a:t> ¡Excelente! Es lo que queremos.</a:t>
            </a:r>
          </a:p>
          <a:p>
            <a:pPr>
              <a:buFont typeface="Arial" panose="020B0604020202020204" pitchFamily="34" charset="0"/>
              <a:buChar char="•"/>
            </a:pPr>
            <a:r>
              <a:rPr lang="es-ES" sz="1800" b="1" dirty="0">
                <a:latin typeface="Courier New" panose="02070309020205020404" pitchFamily="49" charset="0"/>
              </a:rPr>
              <a:t>Bitmap </a:t>
            </a:r>
            <a:r>
              <a:rPr lang="es-ES" sz="1800" b="1" dirty="0" err="1">
                <a:latin typeface="Courier New" panose="02070309020205020404" pitchFamily="49" charset="0"/>
              </a:rPr>
              <a:t>Heap</a:t>
            </a:r>
            <a:r>
              <a:rPr lang="es-ES" sz="1800" b="1" dirty="0">
                <a:latin typeface="Courier New" panose="02070309020205020404" pitchFamily="49" charset="0"/>
              </a:rPr>
              <a:t> </a:t>
            </a:r>
            <a:r>
              <a:rPr lang="es-ES" sz="1800" b="1" dirty="0" err="1">
                <a:latin typeface="Courier New" panose="02070309020205020404" pitchFamily="49" charset="0"/>
              </a:rPr>
              <a:t>Scan</a:t>
            </a:r>
            <a:r>
              <a:rPr lang="es-ES" sz="1800" b="1" dirty="0"/>
              <a:t>:</a:t>
            </a:r>
            <a:endParaRPr lang="es-ES" sz="1800" dirty="0"/>
          </a:p>
          <a:p>
            <a:pPr marL="742950" lvl="1" indent="-285750">
              <a:buFont typeface="Arial" panose="020B0604020202020204" pitchFamily="34" charset="0"/>
              <a:buChar char="•"/>
            </a:pPr>
            <a:r>
              <a:rPr lang="es-ES" sz="1800" i="1" dirty="0"/>
              <a:t>Traducción:</a:t>
            </a:r>
            <a:r>
              <a:rPr lang="es-ES" sz="1800" dirty="0"/>
              <a:t> "Hacer una lista rápida de páginas útiles y luego ir a buscarlas".</a:t>
            </a:r>
          </a:p>
          <a:p>
            <a:pPr marL="742950" lvl="1" indent="-285750">
              <a:buFont typeface="Arial" panose="020B0604020202020204" pitchFamily="34" charset="0"/>
              <a:buChar char="•"/>
            </a:pPr>
            <a:r>
              <a:rPr lang="es-ES" sz="1800" i="1" dirty="0"/>
              <a:t>Significado:</a:t>
            </a:r>
            <a:r>
              <a:rPr lang="es-ES" sz="1800" dirty="0"/>
              <a:t> Es un híbrido. Usa el índice para marcar zonas y luego va a la tabla. Muy común en </a:t>
            </a:r>
            <a:r>
              <a:rPr lang="es-ES" sz="1800" dirty="0" err="1"/>
              <a:t>Postgres</a:t>
            </a:r>
            <a:r>
              <a:rPr lang="es-ES" sz="1800" dirty="0"/>
              <a:t>.</a:t>
            </a:r>
          </a:p>
        </p:txBody>
      </p:sp>
    </p:spTree>
    <p:extLst>
      <p:ext uri="{BB962C8B-B14F-4D97-AF65-F5344CB8AC3E}">
        <p14:creationId xmlns:p14="http://schemas.microsoft.com/office/powerpoint/2010/main" val="15679960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3CD9A9-E4D3-A12B-7E91-55B2B0A20013}"/>
            </a:ext>
          </a:extLst>
        </p:cNvPr>
        <p:cNvGrpSpPr/>
        <p:nvPr/>
      </p:nvGrpSpPr>
      <p:grpSpPr>
        <a:xfrm>
          <a:off x="0" y="0"/>
          <a:ext cx="0" cy="0"/>
          <a:chOff x="0" y="0"/>
          <a:chExt cx="0" cy="0"/>
        </a:xfrm>
      </p:grpSpPr>
      <p:grpSp>
        <p:nvGrpSpPr>
          <p:cNvPr id="6" name="Group 6">
            <a:extLst>
              <a:ext uri="{FF2B5EF4-FFF2-40B4-BE49-F238E27FC236}">
                <a16:creationId xmlns:a16="http://schemas.microsoft.com/office/drawing/2014/main" id="{118ABAB1-A58C-D0F3-3AFF-D8BFC68E80D9}"/>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DD5020CD-560F-4D6F-7D5C-3FF50699A1D7}"/>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0595D1F9-A08D-C9E7-6AAE-5428F6AC4043}"/>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887CE204-D6E8-0EA2-5430-CECB374D2019}"/>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1E2D9D57-1315-571F-5FA5-6587FD8DD326}"/>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12B30C96-D794-BABD-C525-315D3941C39D}"/>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8C8237CE-44FF-F7D6-C131-B2D844890595}"/>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241CF275-1776-C6E3-72AB-FF71E3356816}"/>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EF6577E8-65AD-B978-75E8-11B7404A1710}"/>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8B8EE636-9800-2FA1-E1D7-2C7FAE1CED1D}"/>
              </a:ext>
            </a:extLst>
          </p:cNvPr>
          <p:cNvSpPr txBox="1"/>
          <p:nvPr/>
        </p:nvSpPr>
        <p:spPr>
          <a:xfrm>
            <a:off x="770651" y="823307"/>
            <a:ext cx="15409624" cy="435440"/>
          </a:xfrm>
          <a:prstGeom prst="rect">
            <a:avLst/>
          </a:prstGeom>
          <a:noFill/>
        </p:spPr>
        <p:txBody>
          <a:bodyPr wrap="square">
            <a:spAutoFit/>
          </a:bodyPr>
          <a:lstStyle/>
          <a:p>
            <a:pPr algn="ctr">
              <a:lnSpc>
                <a:spcPts val="2250"/>
              </a:lnSpc>
              <a:spcBef>
                <a:spcPts val="2400"/>
              </a:spcBef>
              <a:spcAft>
                <a:spcPts val="1200"/>
              </a:spcAft>
              <a:buNone/>
            </a:pPr>
            <a:r>
              <a:rPr lang="es-CO" sz="3600" b="1" dirty="0">
                <a:solidFill>
                  <a:srgbClr val="0F1115"/>
                </a:solidFill>
                <a:effectLst/>
                <a:latin typeface="quote-cjk-patch"/>
              </a:rPr>
              <a:t>¿Cómo interpretar los planes de ejecución de </a:t>
            </a:r>
            <a:r>
              <a:rPr lang="es-CO" sz="3600" b="1" dirty="0" err="1">
                <a:solidFill>
                  <a:srgbClr val="0F1115"/>
                </a:solidFill>
                <a:effectLst/>
                <a:latin typeface="quote-cjk-patch"/>
              </a:rPr>
              <a:t>Postgres</a:t>
            </a:r>
            <a:r>
              <a:rPr lang="es-CO" sz="3600" b="1" dirty="0">
                <a:solidFill>
                  <a:srgbClr val="0F1115"/>
                </a:solidFill>
                <a:effectLst/>
                <a:latin typeface="quote-cjk-patch"/>
              </a:rPr>
              <a:t>?</a:t>
            </a:r>
          </a:p>
        </p:txBody>
      </p:sp>
      <p:sp>
        <p:nvSpPr>
          <p:cNvPr id="15" name="CuadroTexto 14">
            <a:extLst>
              <a:ext uri="{FF2B5EF4-FFF2-40B4-BE49-F238E27FC236}">
                <a16:creationId xmlns:a16="http://schemas.microsoft.com/office/drawing/2014/main" id="{72F44789-A333-BF54-0EA0-2289E5B86A14}"/>
              </a:ext>
            </a:extLst>
          </p:cNvPr>
          <p:cNvSpPr txBox="1"/>
          <p:nvPr/>
        </p:nvSpPr>
        <p:spPr>
          <a:xfrm>
            <a:off x="1332489" y="1858322"/>
            <a:ext cx="15409623" cy="7478970"/>
          </a:xfrm>
          <a:prstGeom prst="rect">
            <a:avLst/>
          </a:prstGeom>
          <a:noFill/>
        </p:spPr>
        <p:txBody>
          <a:bodyPr wrap="square">
            <a:spAutoFit/>
          </a:bodyPr>
          <a:lstStyle/>
          <a:p>
            <a:pPr>
              <a:buNone/>
            </a:pPr>
            <a:r>
              <a:rPr lang="es-ES" sz="2000" b="1" dirty="0"/>
              <a:t>B. Maneras de unir tablas (</a:t>
            </a:r>
            <a:r>
              <a:rPr lang="es-ES" sz="2000" b="1" dirty="0" err="1"/>
              <a:t>Join</a:t>
            </a:r>
            <a:r>
              <a:rPr lang="es-ES" sz="2000" b="1" dirty="0"/>
              <a:t>)</a:t>
            </a:r>
          </a:p>
          <a:p>
            <a:pPr>
              <a:buNone/>
            </a:pPr>
            <a:endParaRPr lang="es-ES" sz="2000" b="1" dirty="0"/>
          </a:p>
          <a:p>
            <a:pPr>
              <a:buFont typeface="Arial" panose="020B0604020202020204" pitchFamily="34" charset="0"/>
              <a:buChar char="•"/>
            </a:pPr>
            <a:r>
              <a:rPr lang="es-ES" sz="2000" b="1" dirty="0" err="1">
                <a:latin typeface="Courier New" panose="02070309020205020404" pitchFamily="49" charset="0"/>
              </a:rPr>
              <a:t>Nested</a:t>
            </a:r>
            <a:r>
              <a:rPr lang="es-ES" sz="2000" b="1" dirty="0">
                <a:latin typeface="Courier New" panose="02070309020205020404" pitchFamily="49" charset="0"/>
              </a:rPr>
              <a:t> </a:t>
            </a:r>
            <a:r>
              <a:rPr lang="es-ES" sz="2000" b="1" dirty="0" err="1">
                <a:latin typeface="Courier New" panose="02070309020205020404" pitchFamily="49" charset="0"/>
              </a:rPr>
              <a:t>Loop</a:t>
            </a:r>
            <a:r>
              <a:rPr lang="es-ES" sz="2000" b="1" dirty="0"/>
              <a:t>:</a:t>
            </a:r>
            <a:endParaRPr lang="es-ES" sz="2000" dirty="0"/>
          </a:p>
          <a:p>
            <a:pPr marL="742950" lvl="1" indent="-285750">
              <a:buFont typeface="Arial" panose="020B0604020202020204" pitchFamily="34" charset="0"/>
              <a:buChar char="•"/>
            </a:pPr>
            <a:r>
              <a:rPr lang="es-ES" sz="2000" i="1" dirty="0"/>
              <a:t>Traducción:</a:t>
            </a:r>
            <a:r>
              <a:rPr lang="es-ES" sz="2000" dirty="0"/>
              <a:t> </a:t>
            </a:r>
            <a:r>
              <a:rPr lang="es-ES" sz="2000" b="1" dirty="0"/>
              <a:t>"Por cada fila de la Tabla A, busca en toda la Tabla B".</a:t>
            </a:r>
            <a:endParaRPr lang="es-ES" sz="2000" dirty="0"/>
          </a:p>
          <a:p>
            <a:pPr marL="742950" lvl="1" indent="-285750">
              <a:buFont typeface="Arial" panose="020B0604020202020204" pitchFamily="34" charset="0"/>
              <a:buChar char="•"/>
            </a:pPr>
            <a:r>
              <a:rPr lang="es-ES" sz="2000" i="1" dirty="0"/>
              <a:t>Analogía:</a:t>
            </a:r>
            <a:r>
              <a:rPr lang="es-ES" sz="2000" dirty="0"/>
              <a:t> Tienes una lista de 3 alumnos y buscas sus calificaciones en un montón de exámenes. Tomas al alumno 1 y buscas... tomas al 2 y buscas...</a:t>
            </a:r>
          </a:p>
          <a:p>
            <a:pPr marL="742950" lvl="1" indent="-285750">
              <a:buFont typeface="Arial" panose="020B0604020202020204" pitchFamily="34" charset="0"/>
              <a:buChar char="•"/>
            </a:pPr>
            <a:r>
              <a:rPr lang="es-ES" sz="2000" i="1" dirty="0"/>
              <a:t>Uso:</a:t>
            </a:r>
            <a:r>
              <a:rPr lang="es-ES" sz="2000" dirty="0"/>
              <a:t> Eficiente cuando unes pocos datos.</a:t>
            </a:r>
          </a:p>
          <a:p>
            <a:pPr>
              <a:buFont typeface="Arial" panose="020B0604020202020204" pitchFamily="34" charset="0"/>
              <a:buChar char="•"/>
            </a:pPr>
            <a:r>
              <a:rPr lang="es-ES" sz="2000" b="1" dirty="0">
                <a:latin typeface="Courier New" panose="02070309020205020404" pitchFamily="49" charset="0"/>
              </a:rPr>
              <a:t>Hash </a:t>
            </a:r>
            <a:r>
              <a:rPr lang="es-ES" sz="2000" b="1" dirty="0" err="1">
                <a:latin typeface="Courier New" panose="02070309020205020404" pitchFamily="49" charset="0"/>
              </a:rPr>
              <a:t>Join</a:t>
            </a:r>
            <a:r>
              <a:rPr lang="es-ES" sz="2000" b="1" dirty="0"/>
              <a:t>:</a:t>
            </a:r>
            <a:endParaRPr lang="es-ES" sz="2000" dirty="0"/>
          </a:p>
          <a:p>
            <a:pPr marL="742950" lvl="1" indent="-285750">
              <a:buFont typeface="Arial" panose="020B0604020202020204" pitchFamily="34" charset="0"/>
              <a:buChar char="•"/>
            </a:pPr>
            <a:r>
              <a:rPr lang="es-ES" sz="2000" i="1" dirty="0"/>
              <a:t>Traducción:</a:t>
            </a:r>
            <a:r>
              <a:rPr lang="es-ES" sz="2000" dirty="0"/>
              <a:t> </a:t>
            </a:r>
            <a:r>
              <a:rPr lang="es-ES" sz="2000" b="1" dirty="0"/>
              <a:t>"Crea un mapa en memoria de la Tabla A y crúzalo con la B".</a:t>
            </a:r>
            <a:endParaRPr lang="es-ES" sz="2000" dirty="0"/>
          </a:p>
          <a:p>
            <a:pPr marL="742950" lvl="1" indent="-285750">
              <a:buFont typeface="Arial" panose="020B0604020202020204" pitchFamily="34" charset="0"/>
              <a:buChar char="•"/>
            </a:pPr>
            <a:r>
              <a:rPr lang="es-ES" sz="2000" i="1" dirty="0"/>
              <a:t>Uso:</a:t>
            </a:r>
            <a:r>
              <a:rPr lang="es-ES" sz="2000" dirty="0"/>
              <a:t> Eficiente para unir tablas grandes.</a:t>
            </a:r>
          </a:p>
          <a:p>
            <a:pPr>
              <a:buFont typeface="Arial" panose="020B0604020202020204" pitchFamily="34" charset="0"/>
              <a:buChar char="•"/>
            </a:pPr>
            <a:r>
              <a:rPr lang="es-ES" sz="2000" b="1" dirty="0" err="1">
                <a:latin typeface="Courier New" panose="02070309020205020404" pitchFamily="49" charset="0"/>
              </a:rPr>
              <a:t>Merge</a:t>
            </a:r>
            <a:r>
              <a:rPr lang="es-ES" sz="2000" b="1" dirty="0">
                <a:latin typeface="Courier New" panose="02070309020205020404" pitchFamily="49" charset="0"/>
              </a:rPr>
              <a:t> </a:t>
            </a:r>
            <a:r>
              <a:rPr lang="es-ES" sz="2000" b="1" dirty="0" err="1">
                <a:latin typeface="Courier New" panose="02070309020205020404" pitchFamily="49" charset="0"/>
              </a:rPr>
              <a:t>Join</a:t>
            </a:r>
            <a:r>
              <a:rPr lang="es-ES" sz="2000" b="1" dirty="0"/>
              <a:t>:</a:t>
            </a:r>
            <a:endParaRPr lang="es-ES" sz="2000" dirty="0"/>
          </a:p>
          <a:p>
            <a:pPr marL="742950" lvl="1" indent="-285750">
              <a:buFont typeface="Arial" panose="020B0604020202020204" pitchFamily="34" charset="0"/>
              <a:buChar char="•"/>
            </a:pPr>
            <a:r>
              <a:rPr lang="es-ES" sz="2000" i="1" dirty="0"/>
              <a:t>Traducción:</a:t>
            </a:r>
            <a:r>
              <a:rPr lang="es-ES" sz="2000" dirty="0"/>
              <a:t> "Ordena ambas listas alfabéticamente y compáralas dedo con dedo".</a:t>
            </a:r>
          </a:p>
          <a:p>
            <a:pPr>
              <a:buNone/>
            </a:pPr>
            <a:br>
              <a:rPr lang="es-ES" sz="2000" dirty="0"/>
            </a:br>
            <a:endParaRPr lang="es-ES" sz="2000" dirty="0"/>
          </a:p>
          <a:p>
            <a:pPr>
              <a:buNone/>
            </a:pPr>
            <a:r>
              <a:rPr lang="es-ES" sz="2000" b="1" dirty="0"/>
              <a:t>3. Los Números (El Costo)</a:t>
            </a:r>
          </a:p>
          <a:p>
            <a:pPr>
              <a:buNone/>
            </a:pPr>
            <a:endParaRPr lang="es-ES" sz="2000" b="1" dirty="0"/>
          </a:p>
          <a:p>
            <a:pPr>
              <a:buNone/>
            </a:pPr>
            <a:r>
              <a:rPr lang="es-ES" sz="2000" dirty="0"/>
              <a:t>En tu imagen verás algo como </a:t>
            </a:r>
            <a:r>
              <a:rPr lang="es-ES" sz="2000" dirty="0" err="1">
                <a:latin typeface="Courier New" panose="02070309020205020404" pitchFamily="49" charset="0"/>
              </a:rPr>
              <a:t>cost</a:t>
            </a:r>
            <a:r>
              <a:rPr lang="es-ES" sz="2000" dirty="0">
                <a:latin typeface="Courier New" panose="02070309020205020404" pitchFamily="49" charset="0"/>
              </a:rPr>
              <a:t>=0.00..431.23</a:t>
            </a:r>
            <a:r>
              <a:rPr lang="es-ES" sz="2000" dirty="0"/>
              <a:t>. </a:t>
            </a:r>
            <a:r>
              <a:rPr lang="es-ES" sz="2000" b="1" dirty="0"/>
              <a:t>¡Ojo! Esto no son segundos.</a:t>
            </a:r>
            <a:r>
              <a:rPr lang="es-ES" sz="2000" dirty="0"/>
              <a:t> Son "puntos de esfuerzo".</a:t>
            </a:r>
          </a:p>
          <a:p>
            <a:pPr>
              <a:buNone/>
            </a:pPr>
            <a:endParaRPr lang="es-ES" sz="2000" dirty="0"/>
          </a:p>
          <a:p>
            <a:pPr marL="285750" indent="-285750">
              <a:buFont typeface="Arial" panose="020B0604020202020204" pitchFamily="34" charset="0"/>
              <a:buChar char="•"/>
            </a:pPr>
            <a:r>
              <a:rPr lang="es-ES" sz="2000" b="1" dirty="0"/>
              <a:t>El primer número (</a:t>
            </a:r>
            <a:r>
              <a:rPr lang="es-ES" sz="2000" b="1" dirty="0">
                <a:latin typeface="Courier New" panose="02070309020205020404" pitchFamily="49" charset="0"/>
              </a:rPr>
              <a:t>0.00</a:t>
            </a:r>
            <a:r>
              <a:rPr lang="es-ES" sz="2000" b="1" dirty="0"/>
              <a:t>):</a:t>
            </a:r>
            <a:r>
              <a:rPr lang="es-ES" sz="2000" dirty="0"/>
              <a:t> El costo de "arranque". ¿Cuánto le cuesta empezar a devolver la primera fila? (Un </a:t>
            </a:r>
            <a:r>
              <a:rPr lang="es-ES" sz="2000" dirty="0" err="1">
                <a:latin typeface="Courier New" panose="02070309020205020404" pitchFamily="49" charset="0"/>
              </a:rPr>
              <a:t>Seq</a:t>
            </a:r>
            <a:r>
              <a:rPr lang="es-ES" sz="2000" dirty="0">
                <a:latin typeface="Courier New" panose="02070309020205020404" pitchFamily="49" charset="0"/>
              </a:rPr>
              <a:t> </a:t>
            </a:r>
            <a:r>
              <a:rPr lang="es-ES" sz="2000" dirty="0" err="1">
                <a:latin typeface="Courier New" panose="02070309020205020404" pitchFamily="49" charset="0"/>
              </a:rPr>
              <a:t>Scan</a:t>
            </a:r>
            <a:r>
              <a:rPr lang="es-ES" sz="2000" dirty="0"/>
              <a:t> empieza rápido, un </a:t>
            </a:r>
            <a:r>
              <a:rPr lang="es-ES" sz="2000" dirty="0" err="1">
                <a:latin typeface="Courier New" panose="02070309020205020404" pitchFamily="49" charset="0"/>
              </a:rPr>
              <a:t>Sort</a:t>
            </a:r>
            <a:r>
              <a:rPr lang="es-ES" sz="2000" dirty="0"/>
              <a:t> tarda mucho en arrancar porque debe ordenar todo primero).</a:t>
            </a:r>
          </a:p>
          <a:p>
            <a:pPr marL="285750" indent="-285750">
              <a:buFont typeface="Arial" panose="020B0604020202020204" pitchFamily="34" charset="0"/>
              <a:buChar char="•"/>
            </a:pPr>
            <a:r>
              <a:rPr lang="es-ES" sz="2000" b="1" dirty="0"/>
              <a:t>El segundo número (</a:t>
            </a:r>
            <a:r>
              <a:rPr lang="es-ES" sz="2000" b="1" dirty="0">
                <a:latin typeface="Courier New" panose="02070309020205020404" pitchFamily="49" charset="0"/>
              </a:rPr>
              <a:t>431.23</a:t>
            </a:r>
            <a:r>
              <a:rPr lang="es-ES" sz="2000" b="1" dirty="0"/>
              <a:t>):</a:t>
            </a:r>
            <a:r>
              <a:rPr lang="es-ES" sz="2000" dirty="0"/>
              <a:t> El costo total de terminar el trabajo.</a:t>
            </a:r>
          </a:p>
          <a:p>
            <a:pPr>
              <a:buFont typeface="Arial" panose="020B0604020202020204" pitchFamily="34" charset="0"/>
              <a:buChar char="•"/>
            </a:pPr>
            <a:endParaRPr lang="es-ES" sz="2000" dirty="0"/>
          </a:p>
          <a:p>
            <a:pPr>
              <a:buNone/>
            </a:pPr>
            <a:r>
              <a:rPr lang="es-ES" sz="2000" b="1" dirty="0">
                <a:highlight>
                  <a:srgbClr val="FFFF00"/>
                </a:highlight>
              </a:rPr>
              <a:t>Tip Pro:</a:t>
            </a:r>
            <a:r>
              <a:rPr lang="es-ES" sz="2000" dirty="0">
                <a:highlight>
                  <a:srgbClr val="FFFF00"/>
                </a:highlight>
              </a:rPr>
              <a:t> Si ves que el costo estimado (</a:t>
            </a:r>
            <a:r>
              <a:rPr lang="es-ES" sz="2000" dirty="0" err="1">
                <a:highlight>
                  <a:srgbClr val="FFFF00"/>
                </a:highlight>
                <a:latin typeface="Courier New" panose="02070309020205020404" pitchFamily="49" charset="0"/>
              </a:rPr>
              <a:t>cost</a:t>
            </a:r>
            <a:r>
              <a:rPr lang="es-ES" sz="2000" dirty="0">
                <a:highlight>
                  <a:srgbClr val="FFFF00"/>
                </a:highlight>
              </a:rPr>
              <a:t>) es bajo, pero el tiempo real (</a:t>
            </a:r>
            <a:r>
              <a:rPr lang="es-ES" sz="2000" dirty="0">
                <a:highlight>
                  <a:srgbClr val="FFFF00"/>
                </a:highlight>
                <a:latin typeface="Courier New" panose="02070309020205020404" pitchFamily="49" charset="0"/>
              </a:rPr>
              <a:t>actual time</a:t>
            </a:r>
            <a:r>
              <a:rPr lang="es-ES" sz="2000" dirty="0">
                <a:highlight>
                  <a:srgbClr val="FFFF00"/>
                </a:highlight>
              </a:rPr>
              <a:t>) es alto, significa que las </a:t>
            </a:r>
            <a:r>
              <a:rPr lang="es-ES" sz="2000" b="1" dirty="0">
                <a:highlight>
                  <a:srgbClr val="FFFF00"/>
                </a:highlight>
              </a:rPr>
              <a:t>estadísticas</a:t>
            </a:r>
            <a:r>
              <a:rPr lang="es-ES" sz="2000" dirty="0">
                <a:highlight>
                  <a:srgbClr val="FFFF00"/>
                </a:highlight>
              </a:rPr>
              <a:t> de tu base de datos están desactualizadas (</a:t>
            </a:r>
            <a:r>
              <a:rPr lang="es-ES" sz="2000" dirty="0" err="1">
                <a:highlight>
                  <a:srgbClr val="FFFF00"/>
                </a:highlight>
              </a:rPr>
              <a:t>Postgres</a:t>
            </a:r>
            <a:r>
              <a:rPr lang="es-ES" sz="2000" dirty="0">
                <a:highlight>
                  <a:srgbClr val="FFFF00"/>
                </a:highlight>
              </a:rPr>
              <a:t> cree que la tabla es pequeña, pero en realidad es gigante).</a:t>
            </a:r>
          </a:p>
        </p:txBody>
      </p:sp>
    </p:spTree>
    <p:extLst>
      <p:ext uri="{BB962C8B-B14F-4D97-AF65-F5344CB8AC3E}">
        <p14:creationId xmlns:p14="http://schemas.microsoft.com/office/powerpoint/2010/main" val="41861779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99365C-AFE0-E02F-0F4A-2F85BB5ED988}"/>
            </a:ext>
          </a:extLst>
        </p:cNvPr>
        <p:cNvGrpSpPr/>
        <p:nvPr/>
      </p:nvGrpSpPr>
      <p:grpSpPr>
        <a:xfrm>
          <a:off x="0" y="0"/>
          <a:ext cx="0" cy="0"/>
          <a:chOff x="0" y="0"/>
          <a:chExt cx="0" cy="0"/>
        </a:xfrm>
      </p:grpSpPr>
      <p:grpSp>
        <p:nvGrpSpPr>
          <p:cNvPr id="6" name="Group 6">
            <a:extLst>
              <a:ext uri="{FF2B5EF4-FFF2-40B4-BE49-F238E27FC236}">
                <a16:creationId xmlns:a16="http://schemas.microsoft.com/office/drawing/2014/main" id="{E648D279-2AB6-43BC-6E20-1B4057D5E1AF}"/>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D7ACCF96-18F3-9F44-F548-2FAFED9283FA}"/>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F4FD6DAC-088C-C62B-688F-D58298546C3D}"/>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B85BFD0E-FD0B-2851-2892-7472FDBA58A2}"/>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04DB2E97-FF79-F2A4-7994-9A184DDF1D94}"/>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B4656E18-2FF6-A82D-F7C7-0EF356C573A9}"/>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D09C5DBB-26DA-51D8-F499-FE02AF26551F}"/>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36BD3207-76AD-56B4-6590-581FCBCEC417}"/>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9565F65D-59AA-CF05-ACDC-4577A236CD52}"/>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pic>
        <p:nvPicPr>
          <p:cNvPr id="4" name="Imagen 3">
            <a:extLst>
              <a:ext uri="{FF2B5EF4-FFF2-40B4-BE49-F238E27FC236}">
                <a16:creationId xmlns:a16="http://schemas.microsoft.com/office/drawing/2014/main" id="{F8193908-DB5D-8BC2-85D4-84E7BD41345F}"/>
              </a:ext>
            </a:extLst>
          </p:cNvPr>
          <p:cNvPicPr>
            <a:picLocks noChangeAspect="1"/>
          </p:cNvPicPr>
          <p:nvPr/>
        </p:nvPicPr>
        <p:blipFill>
          <a:blip r:embed="rId4"/>
          <a:stretch>
            <a:fillRect/>
          </a:stretch>
        </p:blipFill>
        <p:spPr>
          <a:xfrm>
            <a:off x="553109" y="293927"/>
            <a:ext cx="7474327" cy="4777242"/>
          </a:xfrm>
          <a:prstGeom prst="rect">
            <a:avLst/>
          </a:prstGeom>
        </p:spPr>
      </p:pic>
      <p:pic>
        <p:nvPicPr>
          <p:cNvPr id="16" name="Imagen 15">
            <a:extLst>
              <a:ext uri="{FF2B5EF4-FFF2-40B4-BE49-F238E27FC236}">
                <a16:creationId xmlns:a16="http://schemas.microsoft.com/office/drawing/2014/main" id="{0DCD9645-D942-728E-75DD-7F8F1059E183}"/>
              </a:ext>
            </a:extLst>
          </p:cNvPr>
          <p:cNvPicPr>
            <a:picLocks noChangeAspect="1"/>
          </p:cNvPicPr>
          <p:nvPr/>
        </p:nvPicPr>
        <p:blipFill>
          <a:blip r:embed="rId5"/>
          <a:stretch>
            <a:fillRect/>
          </a:stretch>
        </p:blipFill>
        <p:spPr>
          <a:xfrm>
            <a:off x="8821776" y="167704"/>
            <a:ext cx="8609492" cy="4639965"/>
          </a:xfrm>
          <a:prstGeom prst="rect">
            <a:avLst/>
          </a:prstGeom>
        </p:spPr>
      </p:pic>
      <p:sp>
        <p:nvSpPr>
          <p:cNvPr id="18" name="CuadroTexto 17">
            <a:extLst>
              <a:ext uri="{FF2B5EF4-FFF2-40B4-BE49-F238E27FC236}">
                <a16:creationId xmlns:a16="http://schemas.microsoft.com/office/drawing/2014/main" id="{E61F7B1C-EAB4-0C30-5C17-5559A91AB6D1}"/>
              </a:ext>
            </a:extLst>
          </p:cNvPr>
          <p:cNvSpPr txBox="1"/>
          <p:nvPr/>
        </p:nvSpPr>
        <p:spPr>
          <a:xfrm>
            <a:off x="949904" y="5353184"/>
            <a:ext cx="6879569" cy="3108543"/>
          </a:xfrm>
          <a:prstGeom prst="rect">
            <a:avLst/>
          </a:prstGeom>
          <a:noFill/>
        </p:spPr>
        <p:txBody>
          <a:bodyPr wrap="square">
            <a:spAutoFit/>
          </a:bodyPr>
          <a:lstStyle/>
          <a:p>
            <a:pPr>
              <a:buNone/>
            </a:pPr>
            <a:r>
              <a:rPr lang="es-ES" b="1" dirty="0"/>
              <a:t>PLAN A: El Método de la Fuerza Bruta Operación:</a:t>
            </a:r>
            <a:r>
              <a:rPr lang="es-ES" dirty="0"/>
              <a:t> </a:t>
            </a:r>
            <a:r>
              <a:rPr lang="es-ES" dirty="0" err="1">
                <a:latin typeface="Courier New" panose="02070309020205020404" pitchFamily="49" charset="0"/>
              </a:rPr>
              <a:t>Seq</a:t>
            </a:r>
            <a:r>
              <a:rPr lang="es-ES" dirty="0">
                <a:latin typeface="Courier New" panose="02070309020205020404" pitchFamily="49" charset="0"/>
              </a:rPr>
              <a:t> </a:t>
            </a:r>
            <a:r>
              <a:rPr lang="es-ES" dirty="0" err="1">
                <a:latin typeface="Courier New" panose="02070309020205020404" pitchFamily="49" charset="0"/>
              </a:rPr>
              <a:t>Scan</a:t>
            </a:r>
            <a:r>
              <a:rPr lang="es-ES" dirty="0"/>
              <a:t> (Escaneo Secuencial) en </a:t>
            </a:r>
            <a:r>
              <a:rPr lang="es-ES" dirty="0" err="1">
                <a:latin typeface="Courier New" panose="02070309020205020404" pitchFamily="49" charset="0"/>
              </a:rPr>
              <a:t>olist_orders</a:t>
            </a:r>
            <a:r>
              <a:rPr lang="es-ES" dirty="0"/>
              <a:t>.</a:t>
            </a:r>
          </a:p>
          <a:p>
            <a:pPr>
              <a:buFont typeface="+mj-lt"/>
              <a:buAutoNum type="arabicPeriod"/>
            </a:pPr>
            <a:r>
              <a:rPr lang="es-ES" b="1" dirty="0"/>
              <a:t>¿Qué está haciendo?</a:t>
            </a:r>
            <a:endParaRPr lang="es-ES" dirty="0"/>
          </a:p>
          <a:p>
            <a:pPr marL="742950" lvl="1" indent="-285750">
              <a:buFont typeface="+mj-lt"/>
              <a:buAutoNum type="arabicPeriod"/>
            </a:pPr>
            <a:r>
              <a:rPr lang="es-ES" dirty="0"/>
              <a:t>El motor de la base de datos va a la primera fila de la tabla </a:t>
            </a:r>
            <a:r>
              <a:rPr lang="es-ES" dirty="0" err="1">
                <a:latin typeface="Courier New" panose="02070309020205020404" pitchFamily="49" charset="0"/>
              </a:rPr>
              <a:t>olist_orders</a:t>
            </a:r>
            <a:r>
              <a:rPr lang="es-ES" dirty="0"/>
              <a:t>, mira el </a:t>
            </a:r>
            <a:r>
              <a:rPr lang="es-ES" dirty="0" err="1">
                <a:latin typeface="Courier New" panose="02070309020205020404" pitchFamily="49" charset="0"/>
              </a:rPr>
              <a:t>order_id</a:t>
            </a:r>
            <a:r>
              <a:rPr lang="es-ES" dirty="0"/>
              <a:t>, y pregunta: "¿Eres tú el que busco?". Si no es, va a la siguiente.</a:t>
            </a:r>
          </a:p>
          <a:p>
            <a:pPr marL="742950" lvl="1" indent="-285750">
              <a:buFont typeface="+mj-lt"/>
              <a:buAutoNum type="arabicPeriod"/>
            </a:pPr>
            <a:r>
              <a:rPr lang="es-ES" dirty="0"/>
              <a:t>Repite esto con las </a:t>
            </a:r>
            <a:r>
              <a:rPr lang="es-ES" b="1" dirty="0"/>
              <a:t>99,441 filas</a:t>
            </a:r>
            <a:r>
              <a:rPr lang="es-ES" dirty="0"/>
              <a:t> (o las que tenga la tabla en ese momento) hasta encontrar el resultado.</a:t>
            </a:r>
          </a:p>
          <a:p>
            <a:pPr marL="742950" lvl="1" indent="-285750">
              <a:buFont typeface="+mj-lt"/>
              <a:buAutoNum type="arabicPeriod"/>
            </a:pPr>
            <a:r>
              <a:rPr lang="es-ES" dirty="0"/>
              <a:t>Es como buscar a una persona en un estadio preguntando nombre por nombre a cada asistente.</a:t>
            </a:r>
          </a:p>
          <a:p>
            <a:pPr>
              <a:buFont typeface="+mj-lt"/>
              <a:buAutoNum type="arabicPeriod"/>
            </a:pPr>
            <a:r>
              <a:rPr lang="es-ES" b="1" dirty="0"/>
              <a:t>Métricas Clave (Lo que duele):</a:t>
            </a:r>
            <a:endParaRPr lang="es-ES" dirty="0"/>
          </a:p>
          <a:p>
            <a:pPr marL="742950" lvl="1" indent="-285750">
              <a:buFont typeface="+mj-lt"/>
              <a:buAutoNum type="arabicPeriod"/>
            </a:pPr>
            <a:r>
              <a:rPr lang="es-ES" b="1" dirty="0" err="1"/>
              <a:t>Cost</a:t>
            </a:r>
            <a:r>
              <a:rPr lang="es-ES" b="1" dirty="0"/>
              <a:t> (0.00 .. 2465.12):</a:t>
            </a:r>
            <a:r>
              <a:rPr lang="es-ES" dirty="0"/>
              <a:t> Este número es la "fatiga" del procesador. </a:t>
            </a:r>
          </a:p>
          <a:p>
            <a:pPr marL="742950" lvl="1" indent="-285750">
              <a:buFont typeface="+mj-lt"/>
              <a:buAutoNum type="arabicPeriod"/>
            </a:pPr>
            <a:r>
              <a:rPr lang="es-ES" b="1" dirty="0" err="1"/>
              <a:t>Rows</a:t>
            </a:r>
            <a:r>
              <a:rPr lang="es-ES" b="1" dirty="0"/>
              <a:t> Removed </a:t>
            </a:r>
            <a:r>
              <a:rPr lang="es-ES" b="1" dirty="0" err="1"/>
              <a:t>by</a:t>
            </a:r>
            <a:r>
              <a:rPr lang="es-ES" b="1" dirty="0"/>
              <a:t> </a:t>
            </a:r>
            <a:r>
              <a:rPr lang="es-ES" b="1" dirty="0" err="1"/>
              <a:t>Filter</a:t>
            </a:r>
            <a:r>
              <a:rPr lang="es-ES" b="1" dirty="0"/>
              <a:t>:</a:t>
            </a:r>
            <a:r>
              <a:rPr lang="es-ES" dirty="0"/>
              <a:t> Aquí está la ineficiencia. El motor tuvo que leer y </a:t>
            </a:r>
            <a:r>
              <a:rPr lang="es-ES" b="1" dirty="0"/>
              <a:t>descartar</a:t>
            </a:r>
            <a:r>
              <a:rPr lang="es-ES" dirty="0"/>
              <a:t> miles de filas que no le servían para encontrar la única que sí.</a:t>
            </a:r>
          </a:p>
        </p:txBody>
      </p:sp>
      <p:sp>
        <p:nvSpPr>
          <p:cNvPr id="20" name="CuadroTexto 19">
            <a:extLst>
              <a:ext uri="{FF2B5EF4-FFF2-40B4-BE49-F238E27FC236}">
                <a16:creationId xmlns:a16="http://schemas.microsoft.com/office/drawing/2014/main" id="{FC593259-3C7C-E64F-7BF6-82B501CD6512}"/>
              </a:ext>
            </a:extLst>
          </p:cNvPr>
          <p:cNvSpPr txBox="1"/>
          <p:nvPr/>
        </p:nvSpPr>
        <p:spPr>
          <a:xfrm>
            <a:off x="10336034" y="5281369"/>
            <a:ext cx="5860603" cy="3108543"/>
          </a:xfrm>
          <a:prstGeom prst="rect">
            <a:avLst/>
          </a:prstGeom>
          <a:noFill/>
        </p:spPr>
        <p:txBody>
          <a:bodyPr wrap="square">
            <a:spAutoFit/>
          </a:bodyPr>
          <a:lstStyle/>
          <a:p>
            <a:pPr>
              <a:buNone/>
            </a:pPr>
            <a:r>
              <a:rPr lang="es-ES" b="1" dirty="0"/>
              <a:t>PLAN B: El Método Quirúrgico Operación:</a:t>
            </a:r>
            <a:r>
              <a:rPr lang="es-ES" dirty="0"/>
              <a:t> </a:t>
            </a:r>
            <a:r>
              <a:rPr lang="es-ES" dirty="0" err="1">
                <a:latin typeface="Courier New" panose="02070309020205020404" pitchFamily="49" charset="0"/>
              </a:rPr>
              <a:t>Index</a:t>
            </a:r>
            <a:r>
              <a:rPr lang="es-ES" dirty="0">
                <a:latin typeface="Courier New" panose="02070309020205020404" pitchFamily="49" charset="0"/>
              </a:rPr>
              <a:t> </a:t>
            </a:r>
            <a:r>
              <a:rPr lang="es-ES" dirty="0" err="1">
                <a:latin typeface="Courier New" panose="02070309020205020404" pitchFamily="49" charset="0"/>
              </a:rPr>
              <a:t>Scan</a:t>
            </a:r>
            <a:r>
              <a:rPr lang="es-ES" dirty="0"/>
              <a:t> (Escaneo de Índice) usando </a:t>
            </a:r>
            <a:r>
              <a:rPr lang="es-ES" dirty="0" err="1">
                <a:latin typeface="Courier New" panose="02070309020205020404" pitchFamily="49" charset="0"/>
              </a:rPr>
              <a:t>idx_order_id</a:t>
            </a:r>
            <a:r>
              <a:rPr lang="es-ES" dirty="0"/>
              <a:t>.</a:t>
            </a:r>
          </a:p>
          <a:p>
            <a:pPr>
              <a:buFont typeface="+mj-lt"/>
              <a:buAutoNum type="arabicPeriod"/>
            </a:pPr>
            <a:r>
              <a:rPr lang="es-ES" b="1" dirty="0"/>
              <a:t>¿Qué está haciendo?</a:t>
            </a:r>
            <a:endParaRPr lang="es-ES" dirty="0"/>
          </a:p>
          <a:p>
            <a:pPr marL="742950" lvl="1" indent="-285750">
              <a:buFont typeface="+mj-lt"/>
              <a:buAutoNum type="arabicPeriod"/>
            </a:pPr>
            <a:r>
              <a:rPr lang="es-ES" dirty="0"/>
              <a:t>El motor ignora la tabla principal. Va directo a la estructura de datos pequeña (el índice) que creamos.</a:t>
            </a:r>
          </a:p>
          <a:p>
            <a:pPr marL="742950" lvl="1" indent="-285750">
              <a:buFont typeface="+mj-lt"/>
              <a:buAutoNum type="arabicPeriod"/>
            </a:pPr>
            <a:r>
              <a:rPr lang="es-ES" dirty="0"/>
              <a:t>El índice le dice: "El pedido que buscas está exactamente en la fila física #45,902 del disco".</a:t>
            </a:r>
          </a:p>
          <a:p>
            <a:pPr marL="742950" lvl="1" indent="-285750">
              <a:buFont typeface="+mj-lt"/>
              <a:buAutoNum type="arabicPeriod"/>
            </a:pPr>
            <a:r>
              <a:rPr lang="es-ES" dirty="0"/>
              <a:t>El motor salta directo a esa fila y la recupera. </a:t>
            </a:r>
            <a:r>
              <a:rPr lang="es-ES" b="1" dirty="0"/>
              <a:t>Cero desperdicio.</a:t>
            </a:r>
            <a:endParaRPr lang="es-ES" dirty="0"/>
          </a:p>
          <a:p>
            <a:pPr>
              <a:buFont typeface="+mj-lt"/>
              <a:buAutoNum type="arabicPeriod"/>
            </a:pPr>
            <a:r>
              <a:rPr lang="es-ES" b="1" dirty="0"/>
              <a:t>Métricas Clave (La magia):</a:t>
            </a:r>
            <a:endParaRPr lang="es-ES" dirty="0"/>
          </a:p>
          <a:p>
            <a:pPr marL="742950" lvl="1" indent="-285750">
              <a:buFont typeface="+mj-lt"/>
              <a:buAutoNum type="arabicPeriod"/>
            </a:pPr>
            <a:r>
              <a:rPr lang="es-ES" b="1" dirty="0" err="1"/>
              <a:t>Cost</a:t>
            </a:r>
            <a:r>
              <a:rPr lang="es-ES" b="1" dirty="0"/>
              <a:t> (0.00 .. 8.02):</a:t>
            </a:r>
            <a:r>
              <a:rPr lang="es-ES" dirty="0"/>
              <a:t> ¡El costo bajó de 2465 a 8! Es </a:t>
            </a:r>
            <a:r>
              <a:rPr lang="es-ES" b="1" dirty="0"/>
              <a:t>300 veces más eficiente</a:t>
            </a:r>
            <a:r>
              <a:rPr lang="es-ES" dirty="0"/>
              <a:t>.</a:t>
            </a:r>
          </a:p>
          <a:p>
            <a:pPr marL="742950" lvl="1" indent="-285750">
              <a:buFont typeface="+mj-lt"/>
              <a:buAutoNum type="arabicPeriod"/>
            </a:pPr>
            <a:r>
              <a:rPr lang="es-ES" b="1" dirty="0" err="1"/>
              <a:t>Index</a:t>
            </a:r>
            <a:r>
              <a:rPr lang="es-ES" b="1" dirty="0"/>
              <a:t> Cond:</a:t>
            </a:r>
            <a:r>
              <a:rPr lang="es-ES" dirty="0"/>
              <a:t> Muestra que usó la condición de igualdad (</a:t>
            </a:r>
            <a:r>
              <a:rPr lang="es-ES" dirty="0">
                <a:latin typeface="Courier New" panose="02070309020205020404" pitchFamily="49" charset="0"/>
              </a:rPr>
              <a:t>=</a:t>
            </a:r>
            <a:r>
              <a:rPr lang="es-ES" dirty="0"/>
              <a:t>) contra el índice, confirmando que la búsqueda fue directa.</a:t>
            </a:r>
          </a:p>
        </p:txBody>
      </p:sp>
      <p:graphicFrame>
        <p:nvGraphicFramePr>
          <p:cNvPr id="22" name="Diagrama 21">
            <a:extLst>
              <a:ext uri="{FF2B5EF4-FFF2-40B4-BE49-F238E27FC236}">
                <a16:creationId xmlns:a16="http://schemas.microsoft.com/office/drawing/2014/main" id="{5519C660-8822-85ED-8060-574851C92683}"/>
              </a:ext>
            </a:extLst>
          </p:cNvPr>
          <p:cNvGraphicFramePr/>
          <p:nvPr>
            <p:extLst>
              <p:ext uri="{D42A27DB-BD31-4B8C-83A1-F6EECF244321}">
                <p14:modId xmlns:p14="http://schemas.microsoft.com/office/powerpoint/2010/main" val="3436465526"/>
              </p:ext>
            </p:extLst>
          </p:nvPr>
        </p:nvGraphicFramePr>
        <p:xfrm>
          <a:off x="5637229" y="8863612"/>
          <a:ext cx="5967322" cy="99924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8441960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9E13F0-F881-07B1-99D4-B668C33121B1}"/>
            </a:ext>
          </a:extLst>
        </p:cNvPr>
        <p:cNvGrpSpPr/>
        <p:nvPr/>
      </p:nvGrpSpPr>
      <p:grpSpPr>
        <a:xfrm>
          <a:off x="0" y="0"/>
          <a:ext cx="0" cy="0"/>
          <a:chOff x="0" y="0"/>
          <a:chExt cx="0" cy="0"/>
        </a:xfrm>
      </p:grpSpPr>
      <p:grpSp>
        <p:nvGrpSpPr>
          <p:cNvPr id="6" name="Group 6">
            <a:extLst>
              <a:ext uri="{FF2B5EF4-FFF2-40B4-BE49-F238E27FC236}">
                <a16:creationId xmlns:a16="http://schemas.microsoft.com/office/drawing/2014/main" id="{7BF01792-D680-A87A-4380-D5D58F728E78}"/>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0C60A9F9-6642-6F61-D31C-3188A67DB36C}"/>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03465382-89C4-111C-C8A5-EAB27A4F82C3}"/>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26719CDF-7144-C3F5-8A08-7CF5C34FAE49}"/>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344B6509-645F-DE81-58DD-0B7671C55347}"/>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40957121-DEAD-7204-4873-04C48840E4B3}"/>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BDAE33A2-2D55-1A85-73BB-3148F706F231}"/>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BD283E7B-A924-02CA-B3FF-697096E4F644}"/>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230BB9A1-29EA-6EAF-AF4D-B80776088AFE}"/>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pic>
        <p:nvPicPr>
          <p:cNvPr id="15" name="Imagen 14">
            <a:extLst>
              <a:ext uri="{FF2B5EF4-FFF2-40B4-BE49-F238E27FC236}">
                <a16:creationId xmlns:a16="http://schemas.microsoft.com/office/drawing/2014/main" id="{A28B011F-F8B6-2464-ED34-7590180F80A5}"/>
              </a:ext>
            </a:extLst>
          </p:cNvPr>
          <p:cNvPicPr>
            <a:picLocks noChangeAspect="1"/>
          </p:cNvPicPr>
          <p:nvPr/>
        </p:nvPicPr>
        <p:blipFill>
          <a:blip r:embed="rId4"/>
          <a:stretch>
            <a:fillRect/>
          </a:stretch>
        </p:blipFill>
        <p:spPr>
          <a:xfrm>
            <a:off x="136229" y="218057"/>
            <a:ext cx="7306695" cy="4525006"/>
          </a:xfrm>
          <a:prstGeom prst="rect">
            <a:avLst/>
          </a:prstGeom>
        </p:spPr>
      </p:pic>
      <p:sp>
        <p:nvSpPr>
          <p:cNvPr id="19" name="CuadroTexto 18">
            <a:extLst>
              <a:ext uri="{FF2B5EF4-FFF2-40B4-BE49-F238E27FC236}">
                <a16:creationId xmlns:a16="http://schemas.microsoft.com/office/drawing/2014/main" id="{BD070BEA-98BE-EBA5-26C4-3761372FF016}"/>
              </a:ext>
            </a:extLst>
          </p:cNvPr>
          <p:cNvSpPr txBox="1"/>
          <p:nvPr/>
        </p:nvSpPr>
        <p:spPr>
          <a:xfrm>
            <a:off x="7727623" y="3308706"/>
            <a:ext cx="3518554" cy="991297"/>
          </a:xfrm>
          <a:prstGeom prst="rect">
            <a:avLst/>
          </a:prstGeom>
          <a:noFill/>
        </p:spPr>
        <p:txBody>
          <a:bodyPr wrap="square">
            <a:spAutoFit/>
          </a:bodyPr>
          <a:lstStyle/>
          <a:p>
            <a:pPr>
              <a:lnSpc>
                <a:spcPts val="1425"/>
              </a:lnSpc>
              <a:buNone/>
            </a:pPr>
            <a:r>
              <a:rPr lang="en-US" b="0" dirty="0">
                <a:solidFill>
                  <a:srgbClr val="569CD6"/>
                </a:solidFill>
                <a:effectLst/>
                <a:latin typeface="Consolas" panose="020B0609020204030204" pitchFamily="49" charset="0"/>
              </a:rPr>
              <a:t>CREATE</a:t>
            </a:r>
            <a:r>
              <a:rPr lang="en-US" b="0" dirty="0">
                <a:solidFill>
                  <a:srgbClr val="CCCCCC"/>
                </a:solidFill>
                <a:effectLst/>
                <a:latin typeface="Consolas" panose="020B0609020204030204" pitchFamily="49" charset="0"/>
              </a:rPr>
              <a:t> </a:t>
            </a:r>
            <a:r>
              <a:rPr lang="en-US" b="0" dirty="0">
                <a:solidFill>
                  <a:srgbClr val="569CD6"/>
                </a:solidFill>
                <a:effectLst/>
                <a:latin typeface="Consolas" panose="020B0609020204030204" pitchFamily="49" charset="0"/>
              </a:rPr>
              <a:t>INDEX</a:t>
            </a:r>
            <a:r>
              <a:rPr lang="en-US" b="0" dirty="0">
                <a:solidFill>
                  <a:srgbClr val="CCCCCC"/>
                </a:solidFill>
                <a:effectLst/>
                <a:latin typeface="Consolas" panose="020B0609020204030204" pitchFamily="49" charset="0"/>
              </a:rPr>
              <a:t> </a:t>
            </a:r>
            <a:r>
              <a:rPr lang="en-US" b="0" dirty="0">
                <a:solidFill>
                  <a:schemeClr val="tx1"/>
                </a:solidFill>
                <a:effectLst/>
                <a:latin typeface="Consolas" panose="020B0609020204030204" pitchFamily="49" charset="0"/>
              </a:rPr>
              <a:t>IF</a:t>
            </a:r>
            <a:r>
              <a:rPr lang="en-US" b="0" dirty="0">
                <a:solidFill>
                  <a:srgbClr val="CCCCCC"/>
                </a:solidFill>
                <a:effectLst/>
                <a:latin typeface="Consolas" panose="020B0609020204030204" pitchFamily="49" charset="0"/>
              </a:rPr>
              <a:t> </a:t>
            </a:r>
            <a:r>
              <a:rPr lang="en-US" b="0" dirty="0">
                <a:solidFill>
                  <a:srgbClr val="569CD6"/>
                </a:solidFill>
                <a:effectLst/>
                <a:latin typeface="Consolas" panose="020B0609020204030204" pitchFamily="49" charset="0"/>
              </a:rPr>
              <a:t>NOT</a:t>
            </a:r>
            <a:r>
              <a:rPr lang="en-US" b="0" dirty="0">
                <a:solidFill>
                  <a:srgbClr val="CCCCCC"/>
                </a:solidFill>
                <a:effectLst/>
                <a:latin typeface="Consolas" panose="020B0609020204030204" pitchFamily="49" charset="0"/>
              </a:rPr>
              <a:t> </a:t>
            </a:r>
            <a:r>
              <a:rPr lang="en-US" b="0" dirty="0">
                <a:solidFill>
                  <a:srgbClr val="569CD6"/>
                </a:solidFill>
                <a:effectLst/>
                <a:latin typeface="Consolas" panose="020B0609020204030204" pitchFamily="49" charset="0"/>
              </a:rPr>
              <a:t>EXISTS</a:t>
            </a:r>
            <a:r>
              <a:rPr lang="en-US" b="0" dirty="0">
                <a:solidFill>
                  <a:srgbClr val="CCCCCC"/>
                </a:solidFill>
                <a:effectLst/>
                <a:latin typeface="Consolas" panose="020B0609020204030204" pitchFamily="49" charset="0"/>
              </a:rPr>
              <a:t> </a:t>
            </a:r>
            <a:r>
              <a:rPr lang="en-US" b="0" dirty="0" err="1">
                <a:solidFill>
                  <a:schemeClr val="tx1"/>
                </a:solidFill>
                <a:effectLst/>
                <a:latin typeface="Consolas" panose="020B0609020204030204" pitchFamily="49" charset="0"/>
              </a:rPr>
              <a:t>idx_olist_orders_status_date</a:t>
            </a:r>
            <a:endParaRPr lang="en-US" b="0" dirty="0">
              <a:solidFill>
                <a:schemeClr val="tx1"/>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    </a:t>
            </a:r>
            <a:r>
              <a:rPr lang="en-US" b="0" dirty="0">
                <a:solidFill>
                  <a:srgbClr val="569CD6"/>
                </a:solidFill>
                <a:effectLst/>
                <a:latin typeface="Consolas" panose="020B0609020204030204" pitchFamily="49" charset="0"/>
              </a:rPr>
              <a:t>ON</a:t>
            </a:r>
            <a:r>
              <a:rPr lang="en-US" b="0" dirty="0">
                <a:solidFill>
                  <a:srgbClr val="CCCCCC"/>
                </a:solidFill>
                <a:effectLst/>
                <a:latin typeface="Consolas" panose="020B0609020204030204" pitchFamily="49" charset="0"/>
              </a:rPr>
              <a:t> </a:t>
            </a:r>
            <a:r>
              <a:rPr lang="en-US" b="0" dirty="0" err="1">
                <a:solidFill>
                  <a:schemeClr val="tx1"/>
                </a:solidFill>
                <a:effectLst/>
                <a:latin typeface="Consolas" panose="020B0609020204030204" pitchFamily="49" charset="0"/>
              </a:rPr>
              <a:t>olist_orders</a:t>
            </a:r>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order_status</a:t>
            </a:r>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order_purchase_timestamp</a:t>
            </a:r>
            <a:r>
              <a:rPr lang="en-US" b="0" dirty="0">
                <a:solidFill>
                  <a:srgbClr val="CCCCCC"/>
                </a:solidFill>
                <a:effectLst/>
                <a:latin typeface="Consolas" panose="020B0609020204030204" pitchFamily="49" charset="0"/>
              </a:rPr>
              <a:t>);</a:t>
            </a:r>
          </a:p>
        </p:txBody>
      </p:sp>
      <p:sp>
        <p:nvSpPr>
          <p:cNvPr id="21" name="Flecha: a la derecha 20">
            <a:extLst>
              <a:ext uri="{FF2B5EF4-FFF2-40B4-BE49-F238E27FC236}">
                <a16:creationId xmlns:a16="http://schemas.microsoft.com/office/drawing/2014/main" id="{92DE315A-B6F9-805E-0C75-38085F6BD9B9}"/>
              </a:ext>
            </a:extLst>
          </p:cNvPr>
          <p:cNvSpPr/>
          <p:nvPr/>
        </p:nvSpPr>
        <p:spPr>
          <a:xfrm rot="2056252">
            <a:off x="6377845" y="5162356"/>
            <a:ext cx="3044858" cy="7164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3" name="CuadroTexto 22">
            <a:extLst>
              <a:ext uri="{FF2B5EF4-FFF2-40B4-BE49-F238E27FC236}">
                <a16:creationId xmlns:a16="http://schemas.microsoft.com/office/drawing/2014/main" id="{815256DC-6CAA-C158-E99F-7264DF205199}"/>
              </a:ext>
            </a:extLst>
          </p:cNvPr>
          <p:cNvSpPr txBox="1"/>
          <p:nvPr/>
        </p:nvSpPr>
        <p:spPr>
          <a:xfrm>
            <a:off x="4985994" y="6298083"/>
            <a:ext cx="2583730" cy="292965"/>
          </a:xfrm>
          <a:prstGeom prst="rect">
            <a:avLst/>
          </a:prstGeom>
          <a:noFill/>
        </p:spPr>
        <p:txBody>
          <a:bodyPr wrap="square">
            <a:spAutoFit/>
          </a:bodyPr>
          <a:lstStyle/>
          <a:p>
            <a:pPr>
              <a:lnSpc>
                <a:spcPts val="1425"/>
              </a:lnSpc>
              <a:buNone/>
            </a:pPr>
            <a:r>
              <a:rPr lang="en-US" sz="2000" b="1" i="1" dirty="0">
                <a:solidFill>
                  <a:srgbClr val="569CD6"/>
                </a:solidFill>
                <a:effectLst/>
                <a:latin typeface="Consolas" panose="020B0609020204030204" pitchFamily="49" charset="0"/>
              </a:rPr>
              <a:t>Indices </a:t>
            </a:r>
            <a:r>
              <a:rPr lang="en-US" sz="2000" b="1" i="1" dirty="0" err="1">
                <a:solidFill>
                  <a:srgbClr val="569CD6"/>
                </a:solidFill>
                <a:effectLst/>
                <a:latin typeface="Consolas" panose="020B0609020204030204" pitchFamily="49" charset="0"/>
              </a:rPr>
              <a:t>Compuesto</a:t>
            </a:r>
            <a:endParaRPr lang="en-US" sz="2000" b="1" i="1" dirty="0">
              <a:solidFill>
                <a:srgbClr val="CCCCCC"/>
              </a:solidFill>
              <a:effectLst/>
              <a:latin typeface="Consolas" panose="020B0609020204030204" pitchFamily="49" charset="0"/>
            </a:endParaRPr>
          </a:p>
        </p:txBody>
      </p:sp>
      <p:pic>
        <p:nvPicPr>
          <p:cNvPr id="25" name="Imagen 24">
            <a:extLst>
              <a:ext uri="{FF2B5EF4-FFF2-40B4-BE49-F238E27FC236}">
                <a16:creationId xmlns:a16="http://schemas.microsoft.com/office/drawing/2014/main" id="{D8B7F23E-5AB7-4057-CE49-B3097E9AB908}"/>
              </a:ext>
            </a:extLst>
          </p:cNvPr>
          <p:cNvPicPr>
            <a:picLocks noChangeAspect="1"/>
          </p:cNvPicPr>
          <p:nvPr/>
        </p:nvPicPr>
        <p:blipFill>
          <a:blip r:embed="rId5"/>
          <a:stretch>
            <a:fillRect/>
          </a:stretch>
        </p:blipFill>
        <p:spPr>
          <a:xfrm>
            <a:off x="9486900" y="5863281"/>
            <a:ext cx="8746928" cy="4206902"/>
          </a:xfrm>
          <a:prstGeom prst="rect">
            <a:avLst/>
          </a:prstGeom>
        </p:spPr>
      </p:pic>
    </p:spTree>
    <p:extLst>
      <p:ext uri="{BB962C8B-B14F-4D97-AF65-F5344CB8AC3E}">
        <p14:creationId xmlns:p14="http://schemas.microsoft.com/office/powerpoint/2010/main" val="30346948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96B25C-F70B-B199-548A-DC20257665B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B081998-5655-7A95-29A8-C50E06B5BD0E}"/>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8B3AF36E-2B75-00F7-A1D7-99CF90EEF820}"/>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263C7A4C-0219-ABDD-2C37-79899A34E00F}"/>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4B2C322B-41E0-C990-5148-CFE49C59F96B}"/>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5C4CE7FB-523F-E79E-1D70-256A5901E983}"/>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1F1F1CDB-909F-50AC-BF97-60527F0EA462}"/>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1D6A462D-1EE0-3BD1-568B-9165B2848441}"/>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0AEDF6CD-445A-7E45-379C-2A3394B9495A}"/>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5747F9BD-D37C-6761-7796-D6A6C1956E71}"/>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A5DD93FC-8D59-8E5C-6773-A554E8DF1592}"/>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775C4196-158F-EB1C-7329-BE8AA132A535}"/>
              </a:ext>
            </a:extLst>
          </p:cNvPr>
          <p:cNvSpPr txBox="1"/>
          <p:nvPr/>
        </p:nvSpPr>
        <p:spPr>
          <a:xfrm>
            <a:off x="968604" y="879545"/>
            <a:ext cx="9176994" cy="292965"/>
          </a:xfrm>
          <a:prstGeom prst="rect">
            <a:avLst/>
          </a:prstGeom>
          <a:noFill/>
        </p:spPr>
        <p:txBody>
          <a:bodyPr wrap="square">
            <a:spAutoFit/>
          </a:bodyPr>
          <a:lstStyle/>
          <a:p>
            <a:pPr>
              <a:lnSpc>
                <a:spcPts val="1425"/>
              </a:lnSpc>
              <a:buNone/>
            </a:pPr>
            <a:r>
              <a:rPr lang="es-ES" sz="2000" b="0" dirty="0">
                <a:solidFill>
                  <a:schemeClr val="tx1"/>
                </a:solidFill>
                <a:effectLst/>
                <a:latin typeface="Consolas" panose="020B0609020204030204" pitchFamily="49" charset="0"/>
              </a:rPr>
              <a:t>SELECT * vs seleccionar solo columnas necesarias</a:t>
            </a:r>
          </a:p>
        </p:txBody>
      </p:sp>
      <p:pic>
        <p:nvPicPr>
          <p:cNvPr id="16" name="Imagen 15">
            <a:extLst>
              <a:ext uri="{FF2B5EF4-FFF2-40B4-BE49-F238E27FC236}">
                <a16:creationId xmlns:a16="http://schemas.microsoft.com/office/drawing/2014/main" id="{1A7604B6-B9EB-1339-C885-6E415E1288E0}"/>
              </a:ext>
            </a:extLst>
          </p:cNvPr>
          <p:cNvPicPr>
            <a:picLocks noChangeAspect="1"/>
          </p:cNvPicPr>
          <p:nvPr/>
        </p:nvPicPr>
        <p:blipFill>
          <a:blip r:embed="rId5"/>
          <a:stretch>
            <a:fillRect/>
          </a:stretch>
        </p:blipFill>
        <p:spPr>
          <a:xfrm>
            <a:off x="1505494" y="1498860"/>
            <a:ext cx="6690660" cy="5068681"/>
          </a:xfrm>
          <a:prstGeom prst="rect">
            <a:avLst/>
          </a:prstGeom>
        </p:spPr>
      </p:pic>
      <p:pic>
        <p:nvPicPr>
          <p:cNvPr id="18" name="Imagen 17">
            <a:extLst>
              <a:ext uri="{FF2B5EF4-FFF2-40B4-BE49-F238E27FC236}">
                <a16:creationId xmlns:a16="http://schemas.microsoft.com/office/drawing/2014/main" id="{C8D7094E-36B9-D14A-7486-EC692AE18FCC}"/>
              </a:ext>
            </a:extLst>
          </p:cNvPr>
          <p:cNvPicPr>
            <a:picLocks noChangeAspect="1"/>
          </p:cNvPicPr>
          <p:nvPr/>
        </p:nvPicPr>
        <p:blipFill>
          <a:blip r:embed="rId6"/>
          <a:stretch>
            <a:fillRect/>
          </a:stretch>
        </p:blipFill>
        <p:spPr>
          <a:xfrm>
            <a:off x="9143121" y="1376312"/>
            <a:ext cx="7180667" cy="5068681"/>
          </a:xfrm>
          <a:prstGeom prst="rect">
            <a:avLst/>
          </a:prstGeom>
        </p:spPr>
      </p:pic>
    </p:spTree>
    <p:extLst>
      <p:ext uri="{BB962C8B-B14F-4D97-AF65-F5344CB8AC3E}">
        <p14:creationId xmlns:p14="http://schemas.microsoft.com/office/powerpoint/2010/main" val="36055267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AF8ED-32AB-68BC-7B43-4B77EEB2E1E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F10CF95-ACCF-7547-F628-A65A62144950}"/>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E7D10524-4D6D-6B7A-A391-612BB5B7FE74}"/>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DC2AD158-A367-0EBB-0088-1DFBF39C3614}"/>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CDA73729-80E5-58A8-53AF-91D4190191B3}"/>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54EBE997-8B17-7171-56E9-DBA528F294CC}"/>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DA33C195-9149-9F5A-5978-26AB1005215A}"/>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1A2B1490-5F64-B62C-D87A-F64A4A32A49E}"/>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EAB27888-B26A-210A-3557-2113839D4161}"/>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29C1C830-3A68-331A-9BE4-A0CCDF49F262}"/>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346B0ED4-F0A1-5FFE-5D58-F8C860380412}"/>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grpSp>
        <p:nvGrpSpPr>
          <p:cNvPr id="16" name="Google Shape;108;p2">
            <a:extLst>
              <a:ext uri="{FF2B5EF4-FFF2-40B4-BE49-F238E27FC236}">
                <a16:creationId xmlns:a16="http://schemas.microsoft.com/office/drawing/2014/main" id="{63BE93FA-A20E-DC40-43F7-9C445BCC1541}"/>
              </a:ext>
            </a:extLst>
          </p:cNvPr>
          <p:cNvGrpSpPr/>
          <p:nvPr/>
        </p:nvGrpSpPr>
        <p:grpSpPr>
          <a:xfrm>
            <a:off x="499399" y="269492"/>
            <a:ext cx="9293538" cy="1247699"/>
            <a:chOff x="0" y="-1"/>
            <a:chExt cx="7433261" cy="1190824"/>
          </a:xfrm>
        </p:grpSpPr>
        <p:sp>
          <p:nvSpPr>
            <p:cNvPr id="17" name="Google Shape;110;p2">
              <a:extLst>
                <a:ext uri="{FF2B5EF4-FFF2-40B4-BE49-F238E27FC236}">
                  <a16:creationId xmlns:a16="http://schemas.microsoft.com/office/drawing/2014/main" id="{6268A18F-93BF-8C35-0DF7-C04F6874154E}"/>
                </a:ext>
              </a:extLst>
            </p:cNvPr>
            <p:cNvSpPr/>
            <p:nvPr/>
          </p:nvSpPr>
          <p:spPr>
            <a:xfrm>
              <a:off x="0" y="-1"/>
              <a:ext cx="7433261" cy="892722"/>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12;p2">
              <a:extLst>
                <a:ext uri="{FF2B5EF4-FFF2-40B4-BE49-F238E27FC236}">
                  <a16:creationId xmlns:a16="http://schemas.microsoft.com/office/drawing/2014/main" id="{F3D9BE5A-01D1-FB3B-696C-A502A866B164}"/>
                </a:ext>
              </a:extLst>
            </p:cNvPr>
            <p:cNvSpPr txBox="1"/>
            <p:nvPr/>
          </p:nvSpPr>
          <p:spPr>
            <a:xfrm>
              <a:off x="14425" y="238348"/>
              <a:ext cx="7182154" cy="952475"/>
            </a:xfrm>
            <a:prstGeom prst="rect">
              <a:avLst/>
            </a:prstGeom>
            <a:noFill/>
            <a:ln>
              <a:noFill/>
            </a:ln>
          </p:spPr>
          <p:txBody>
            <a:bodyPr spcFirstLastPara="1" wrap="square" lIns="0" tIns="0" rIns="0" bIns="0" anchor="t" anchorCtr="0">
              <a:spAutoFit/>
            </a:bodyPr>
            <a:lstStyle/>
            <a:p>
              <a:pPr algn="ctr"/>
              <a:r>
                <a:rPr lang="es-ES" sz="2800" dirty="0">
                  <a:solidFill>
                    <a:schemeClr val="bg1"/>
                  </a:solidFill>
                </a:rPr>
                <a:t>Ejemplo Plan de </a:t>
              </a:r>
              <a:r>
                <a:rPr lang="es-ES" sz="2800" dirty="0" err="1">
                  <a:solidFill>
                    <a:schemeClr val="bg1"/>
                  </a:solidFill>
                </a:rPr>
                <a:t>Athena</a:t>
              </a:r>
              <a:endParaRPr lang="es-CO" sz="2800" dirty="0">
                <a:solidFill>
                  <a:schemeClr val="bg1"/>
                </a:solidFill>
              </a:endParaRPr>
            </a:p>
            <a:p>
              <a:pPr marL="0" marR="0" lvl="0" indent="0" algn="ctr" rtl="0">
                <a:lnSpc>
                  <a:spcPct val="120026"/>
                </a:lnSpc>
                <a:spcBef>
                  <a:spcPts val="0"/>
                </a:spcBef>
                <a:spcAft>
                  <a:spcPts val="0"/>
                </a:spcAft>
                <a:buNone/>
              </a:pPr>
              <a:endParaRPr lang="es-CO" sz="3071" b="1" dirty="0">
                <a:solidFill>
                  <a:srgbClr val="FFFFFF"/>
                </a:solidFill>
                <a:latin typeface="Poppins"/>
                <a:ea typeface="Poppins"/>
                <a:cs typeface="Poppins"/>
                <a:sym typeface="Poppins"/>
              </a:endParaRPr>
            </a:p>
          </p:txBody>
        </p:sp>
      </p:grpSp>
      <p:pic>
        <p:nvPicPr>
          <p:cNvPr id="5" name="Imagen 4">
            <a:extLst>
              <a:ext uri="{FF2B5EF4-FFF2-40B4-BE49-F238E27FC236}">
                <a16:creationId xmlns:a16="http://schemas.microsoft.com/office/drawing/2014/main" id="{95C9F416-529D-BB73-9106-8690ED88CE68}"/>
              </a:ext>
            </a:extLst>
          </p:cNvPr>
          <p:cNvPicPr>
            <a:picLocks noChangeAspect="1"/>
          </p:cNvPicPr>
          <p:nvPr/>
        </p:nvPicPr>
        <p:blipFill>
          <a:blip r:embed="rId5"/>
          <a:stretch>
            <a:fillRect/>
          </a:stretch>
        </p:blipFill>
        <p:spPr>
          <a:xfrm>
            <a:off x="658769" y="1676492"/>
            <a:ext cx="16330546" cy="7847183"/>
          </a:xfrm>
          <a:prstGeom prst="rect">
            <a:avLst/>
          </a:prstGeom>
        </p:spPr>
      </p:pic>
    </p:spTree>
    <p:extLst>
      <p:ext uri="{BB962C8B-B14F-4D97-AF65-F5344CB8AC3E}">
        <p14:creationId xmlns:p14="http://schemas.microsoft.com/office/powerpoint/2010/main" val="15815255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3F2AC9-2B86-C0DC-A757-D83255C6DFA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2B0B09D-2794-DDC3-D15E-EC7A7A223221}"/>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1B62BB5C-516F-4949-52FF-060B5361AAD9}"/>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C42296BA-CB2E-3546-43DC-D0A7E86246F6}"/>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434603A8-30E8-61A0-DA5D-0DD7C93CD280}"/>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224113D6-D070-6918-4311-ED2AC8CE5A0C}"/>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4E3CC254-E260-0A74-4F44-32CD55491FEF}"/>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827E9198-B6E1-AE42-2667-45F8F6E54494}"/>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8723D91A-93F6-06C9-C100-936CC39AE3FC}"/>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1F84427E-465E-1A14-38ED-943D40505C96}"/>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1234AFCD-D9B5-E813-13F1-8FD8AFB54159}"/>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grpSp>
        <p:nvGrpSpPr>
          <p:cNvPr id="16" name="Google Shape;108;p2">
            <a:extLst>
              <a:ext uri="{FF2B5EF4-FFF2-40B4-BE49-F238E27FC236}">
                <a16:creationId xmlns:a16="http://schemas.microsoft.com/office/drawing/2014/main" id="{64FE7D21-4F05-05C0-3A63-0EB4575C0379}"/>
              </a:ext>
            </a:extLst>
          </p:cNvPr>
          <p:cNvGrpSpPr/>
          <p:nvPr/>
        </p:nvGrpSpPr>
        <p:grpSpPr>
          <a:xfrm>
            <a:off x="499399" y="269492"/>
            <a:ext cx="9293538" cy="1247699"/>
            <a:chOff x="0" y="-1"/>
            <a:chExt cx="7433261" cy="1190824"/>
          </a:xfrm>
        </p:grpSpPr>
        <p:sp>
          <p:nvSpPr>
            <p:cNvPr id="17" name="Google Shape;110;p2">
              <a:extLst>
                <a:ext uri="{FF2B5EF4-FFF2-40B4-BE49-F238E27FC236}">
                  <a16:creationId xmlns:a16="http://schemas.microsoft.com/office/drawing/2014/main" id="{8D1040AE-26B5-5B40-B7C2-B524AEF4EDDA}"/>
                </a:ext>
              </a:extLst>
            </p:cNvPr>
            <p:cNvSpPr/>
            <p:nvPr/>
          </p:nvSpPr>
          <p:spPr>
            <a:xfrm>
              <a:off x="0" y="-1"/>
              <a:ext cx="7433261" cy="892722"/>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12;p2">
              <a:extLst>
                <a:ext uri="{FF2B5EF4-FFF2-40B4-BE49-F238E27FC236}">
                  <a16:creationId xmlns:a16="http://schemas.microsoft.com/office/drawing/2014/main" id="{0FB3DC4F-F838-ACAD-0140-78E65DC39C85}"/>
                </a:ext>
              </a:extLst>
            </p:cNvPr>
            <p:cNvSpPr txBox="1"/>
            <p:nvPr/>
          </p:nvSpPr>
          <p:spPr>
            <a:xfrm>
              <a:off x="14425" y="238348"/>
              <a:ext cx="7182154" cy="952475"/>
            </a:xfrm>
            <a:prstGeom prst="rect">
              <a:avLst/>
            </a:prstGeom>
            <a:noFill/>
            <a:ln>
              <a:noFill/>
            </a:ln>
          </p:spPr>
          <p:txBody>
            <a:bodyPr spcFirstLastPara="1" wrap="square" lIns="0" tIns="0" rIns="0" bIns="0" anchor="t" anchorCtr="0">
              <a:spAutoFit/>
            </a:bodyPr>
            <a:lstStyle/>
            <a:p>
              <a:pPr algn="ctr"/>
              <a:r>
                <a:rPr lang="es-CO" sz="2800" dirty="0">
                  <a:solidFill>
                    <a:schemeClr val="bg1"/>
                  </a:solidFill>
                </a:rPr>
                <a:t>Uso de Vistas Materializadas</a:t>
              </a:r>
            </a:p>
            <a:p>
              <a:pPr marL="0" marR="0" lvl="0" indent="0" algn="ctr" rtl="0">
                <a:lnSpc>
                  <a:spcPct val="120026"/>
                </a:lnSpc>
                <a:spcBef>
                  <a:spcPts val="0"/>
                </a:spcBef>
                <a:spcAft>
                  <a:spcPts val="0"/>
                </a:spcAft>
                <a:buNone/>
              </a:pPr>
              <a:endParaRPr lang="es-CO" sz="3071" b="1" dirty="0">
                <a:solidFill>
                  <a:srgbClr val="FFFFFF"/>
                </a:solidFill>
                <a:latin typeface="Poppins"/>
                <a:ea typeface="Poppins"/>
                <a:cs typeface="Poppins"/>
                <a:sym typeface="Poppins"/>
              </a:endParaRPr>
            </a:p>
          </p:txBody>
        </p:sp>
      </p:grpSp>
      <p:pic>
        <p:nvPicPr>
          <p:cNvPr id="4" name="Imagen 3">
            <a:extLst>
              <a:ext uri="{FF2B5EF4-FFF2-40B4-BE49-F238E27FC236}">
                <a16:creationId xmlns:a16="http://schemas.microsoft.com/office/drawing/2014/main" id="{978E620D-8BFC-8604-72D7-DADE6E541BEF}"/>
              </a:ext>
            </a:extLst>
          </p:cNvPr>
          <p:cNvPicPr>
            <a:picLocks noChangeAspect="1"/>
          </p:cNvPicPr>
          <p:nvPr/>
        </p:nvPicPr>
        <p:blipFill>
          <a:blip r:embed="rId5"/>
          <a:stretch>
            <a:fillRect/>
          </a:stretch>
        </p:blipFill>
        <p:spPr>
          <a:xfrm>
            <a:off x="1376313" y="1317973"/>
            <a:ext cx="6675556" cy="8882074"/>
          </a:xfrm>
          <a:prstGeom prst="rect">
            <a:avLst/>
          </a:prstGeom>
        </p:spPr>
      </p:pic>
      <p:pic>
        <p:nvPicPr>
          <p:cNvPr id="19" name="Imagen 18">
            <a:extLst>
              <a:ext uri="{FF2B5EF4-FFF2-40B4-BE49-F238E27FC236}">
                <a16:creationId xmlns:a16="http://schemas.microsoft.com/office/drawing/2014/main" id="{508D86E8-EAF9-7EEE-DFC0-FD93E40F8B4A}"/>
              </a:ext>
            </a:extLst>
          </p:cNvPr>
          <p:cNvPicPr>
            <a:picLocks noChangeAspect="1"/>
          </p:cNvPicPr>
          <p:nvPr/>
        </p:nvPicPr>
        <p:blipFill>
          <a:blip r:embed="rId6"/>
          <a:stretch>
            <a:fillRect/>
          </a:stretch>
        </p:blipFill>
        <p:spPr>
          <a:xfrm>
            <a:off x="12019787" y="4764609"/>
            <a:ext cx="5296639" cy="2152950"/>
          </a:xfrm>
          <a:prstGeom prst="rect">
            <a:avLst/>
          </a:prstGeom>
        </p:spPr>
      </p:pic>
      <p:sp>
        <p:nvSpPr>
          <p:cNvPr id="20" name="Flecha: a la derecha 19">
            <a:extLst>
              <a:ext uri="{FF2B5EF4-FFF2-40B4-BE49-F238E27FC236}">
                <a16:creationId xmlns:a16="http://schemas.microsoft.com/office/drawing/2014/main" id="{9FA914D6-AB89-1192-3FA5-4AE736F56191}"/>
              </a:ext>
            </a:extLst>
          </p:cNvPr>
          <p:cNvSpPr/>
          <p:nvPr/>
        </p:nvSpPr>
        <p:spPr>
          <a:xfrm>
            <a:off x="8270508" y="5509059"/>
            <a:ext cx="3044858" cy="7164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1" name="CuadroTexto 20">
            <a:extLst>
              <a:ext uri="{FF2B5EF4-FFF2-40B4-BE49-F238E27FC236}">
                <a16:creationId xmlns:a16="http://schemas.microsoft.com/office/drawing/2014/main" id="{D7A566A6-A19D-2D79-9541-2CB46D2E2524}"/>
              </a:ext>
            </a:extLst>
          </p:cNvPr>
          <p:cNvSpPr txBox="1"/>
          <p:nvPr/>
        </p:nvSpPr>
        <p:spPr>
          <a:xfrm>
            <a:off x="8501072" y="6599740"/>
            <a:ext cx="2583730" cy="472502"/>
          </a:xfrm>
          <a:prstGeom prst="rect">
            <a:avLst/>
          </a:prstGeom>
          <a:noFill/>
        </p:spPr>
        <p:txBody>
          <a:bodyPr wrap="square">
            <a:spAutoFit/>
          </a:bodyPr>
          <a:lstStyle/>
          <a:p>
            <a:pPr algn="ctr">
              <a:lnSpc>
                <a:spcPts val="1425"/>
              </a:lnSpc>
              <a:buNone/>
            </a:pPr>
            <a:r>
              <a:rPr lang="en-US" sz="2000" b="1" i="1" dirty="0">
                <a:solidFill>
                  <a:srgbClr val="569CD6"/>
                </a:solidFill>
                <a:effectLst/>
                <a:latin typeface="Consolas" panose="020B0609020204030204" pitchFamily="49" charset="0"/>
              </a:rPr>
              <a:t>Vista </a:t>
            </a:r>
            <a:r>
              <a:rPr lang="en-US" sz="2000" b="1" i="1" dirty="0" err="1">
                <a:solidFill>
                  <a:srgbClr val="569CD6"/>
                </a:solidFill>
                <a:effectLst/>
                <a:latin typeface="Consolas" panose="020B0609020204030204" pitchFamily="49" charset="0"/>
              </a:rPr>
              <a:t>Materializada</a:t>
            </a:r>
            <a:endParaRPr lang="en-US" sz="2000" b="1" i="1"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26673615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BAB12D-E1BE-8DC1-630B-D5E03D895B0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D8DD39C-EE99-DDD8-DA2F-8AF26798357F}"/>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092F7C04-71E4-7BB2-2D75-0A61CEBA8B09}"/>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37C3E2B5-5929-DF7D-5919-5D6228349712}"/>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8191576B-BA9E-5A9B-CFCA-DD4153B2FA90}"/>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EEA9F3B0-105B-A463-7C33-38587F7E5940}"/>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BDCEE46B-EE99-214A-20F2-6A74AD24CDB7}"/>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428299A6-71B9-53D5-2799-A85338DCBB69}"/>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F942EC15-8315-5F1E-66B9-C738645E4F3F}"/>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9B28DDA9-0330-95A9-5908-E740CA531BA2}"/>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894E6636-F7E5-F4CD-5B52-AFA7FC9059D1}"/>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graphicFrame>
        <p:nvGraphicFramePr>
          <p:cNvPr id="3" name="Tabla 2">
            <a:extLst>
              <a:ext uri="{FF2B5EF4-FFF2-40B4-BE49-F238E27FC236}">
                <a16:creationId xmlns:a16="http://schemas.microsoft.com/office/drawing/2014/main" id="{6D1F6709-65C3-977F-BBC1-C95F54D12150}"/>
              </a:ext>
            </a:extLst>
          </p:cNvPr>
          <p:cNvGraphicFramePr>
            <a:graphicFrameLocks noGrp="1"/>
          </p:cNvGraphicFramePr>
          <p:nvPr>
            <p:extLst>
              <p:ext uri="{D42A27DB-BD31-4B8C-83A1-F6EECF244321}">
                <p14:modId xmlns:p14="http://schemas.microsoft.com/office/powerpoint/2010/main" val="1309080911"/>
              </p:ext>
            </p:extLst>
          </p:nvPr>
        </p:nvGraphicFramePr>
        <p:xfrm>
          <a:off x="3068295" y="3568968"/>
          <a:ext cx="11034564" cy="4320665"/>
        </p:xfrm>
        <a:graphic>
          <a:graphicData uri="http://schemas.openxmlformats.org/drawingml/2006/table">
            <a:tbl>
              <a:tblPr firstRow="1" firstCol="1">
                <a:tableStyleId>{00A15C55-8517-42AA-B614-E9B94910E393}</a:tableStyleId>
              </a:tblPr>
              <a:tblGrid>
                <a:gridCol w="3678188">
                  <a:extLst>
                    <a:ext uri="{9D8B030D-6E8A-4147-A177-3AD203B41FA5}">
                      <a16:colId xmlns:a16="http://schemas.microsoft.com/office/drawing/2014/main" val="1692619370"/>
                    </a:ext>
                  </a:extLst>
                </a:gridCol>
                <a:gridCol w="3678188">
                  <a:extLst>
                    <a:ext uri="{9D8B030D-6E8A-4147-A177-3AD203B41FA5}">
                      <a16:colId xmlns:a16="http://schemas.microsoft.com/office/drawing/2014/main" val="1271484610"/>
                    </a:ext>
                  </a:extLst>
                </a:gridCol>
                <a:gridCol w="3678188">
                  <a:extLst>
                    <a:ext uri="{9D8B030D-6E8A-4147-A177-3AD203B41FA5}">
                      <a16:colId xmlns:a16="http://schemas.microsoft.com/office/drawing/2014/main" val="2926213169"/>
                    </a:ext>
                  </a:extLst>
                </a:gridCol>
              </a:tblGrid>
              <a:tr h="864133">
                <a:tc>
                  <a:txBody>
                    <a:bodyPr/>
                    <a:lstStyle/>
                    <a:p>
                      <a:pPr rtl="0">
                        <a:buNone/>
                      </a:pPr>
                      <a:r>
                        <a:rPr lang="es-CO" sz="1800" b="1" dirty="0">
                          <a:solidFill>
                            <a:schemeClr val="bg1"/>
                          </a:solidFill>
                          <a:effectLst/>
                        </a:rPr>
                        <a:t>Característica</a:t>
                      </a:r>
                      <a:endParaRPr lang="es-CO" sz="1800" dirty="0">
                        <a:solidFill>
                          <a:schemeClr val="bg1"/>
                        </a:solidFill>
                        <a:effectLst/>
                        <a:latin typeface="Google Sans Text"/>
                      </a:endParaRPr>
                    </a:p>
                  </a:txBody>
                  <a:tcPr marL="114300" marR="114300" marT="76200" marB="76200" anchor="ctr"/>
                </a:tc>
                <a:tc>
                  <a:txBody>
                    <a:bodyPr/>
                    <a:lstStyle/>
                    <a:p>
                      <a:pPr rtl="0">
                        <a:buNone/>
                      </a:pPr>
                      <a:r>
                        <a:rPr lang="es-CO" sz="1800" b="1" dirty="0">
                          <a:solidFill>
                            <a:schemeClr val="bg1"/>
                          </a:solidFill>
                          <a:effectLst/>
                        </a:rPr>
                        <a:t>Vista Materializada (Tu mejor amiga para BI)</a:t>
                      </a:r>
                      <a:endParaRPr lang="es-CO" sz="1800" dirty="0">
                        <a:solidFill>
                          <a:schemeClr val="bg1"/>
                        </a:solidFill>
                        <a:effectLst/>
                        <a:latin typeface="Google Sans Text"/>
                      </a:endParaRPr>
                    </a:p>
                  </a:txBody>
                  <a:tcPr marL="114300" marR="114300" marT="76200" marB="76200" anchor="ctr"/>
                </a:tc>
                <a:tc>
                  <a:txBody>
                    <a:bodyPr/>
                    <a:lstStyle/>
                    <a:p>
                      <a:pPr rtl="0">
                        <a:buNone/>
                      </a:pPr>
                      <a:r>
                        <a:rPr lang="es-ES" sz="1800" b="1">
                          <a:solidFill>
                            <a:schemeClr val="bg1"/>
                          </a:solidFill>
                          <a:effectLst/>
                        </a:rPr>
                        <a:t>Tabla Normal (Ingeniería de Datos Pura)</a:t>
                      </a:r>
                      <a:endParaRPr lang="es-ES" sz="1800">
                        <a:solidFill>
                          <a:schemeClr val="bg1"/>
                        </a:solidFill>
                        <a:effectLst/>
                        <a:latin typeface="Google Sans Text"/>
                      </a:endParaRPr>
                    </a:p>
                  </a:txBody>
                  <a:tcPr marL="114300" marR="114300" marT="76200" marB="76200" anchor="ctr"/>
                </a:tc>
                <a:extLst>
                  <a:ext uri="{0D108BD9-81ED-4DB2-BD59-A6C34878D82A}">
                    <a16:rowId xmlns:a16="http://schemas.microsoft.com/office/drawing/2014/main" val="3356058137"/>
                  </a:ext>
                </a:extLst>
              </a:tr>
              <a:tr h="864133">
                <a:tc>
                  <a:txBody>
                    <a:bodyPr/>
                    <a:lstStyle/>
                    <a:p>
                      <a:pPr rtl="0">
                        <a:buNone/>
                      </a:pPr>
                      <a:r>
                        <a:rPr lang="es-CO" sz="1800" b="1">
                          <a:solidFill>
                            <a:schemeClr val="bg1"/>
                          </a:solidFill>
                          <a:effectLst/>
                        </a:rPr>
                        <a:t>Uso ideal</a:t>
                      </a:r>
                      <a:endParaRPr lang="es-CO" sz="1800">
                        <a:solidFill>
                          <a:schemeClr val="bg1"/>
                        </a:solidFill>
                        <a:effectLst/>
                        <a:latin typeface="Google Sans Text"/>
                      </a:endParaRPr>
                    </a:p>
                  </a:txBody>
                  <a:tcPr marL="114300" marR="114300" marT="76200" marB="76200" anchor="ctr"/>
                </a:tc>
                <a:tc>
                  <a:txBody>
                    <a:bodyPr/>
                    <a:lstStyle/>
                    <a:p>
                      <a:pPr rtl="0">
                        <a:buNone/>
                      </a:pPr>
                      <a:r>
                        <a:rPr lang="es-CO" sz="1800" dirty="0" err="1">
                          <a:solidFill>
                            <a:schemeClr val="tx1"/>
                          </a:solidFill>
                          <a:effectLst/>
                        </a:rPr>
                        <a:t>Dashboards</a:t>
                      </a:r>
                      <a:r>
                        <a:rPr lang="es-CO" sz="1800" dirty="0">
                          <a:solidFill>
                            <a:schemeClr val="tx1"/>
                          </a:solidFill>
                          <a:effectLst/>
                        </a:rPr>
                        <a:t>, Reportes diarios/mensuales.</a:t>
                      </a:r>
                      <a:endParaRPr lang="es-CO" sz="1800" dirty="0">
                        <a:solidFill>
                          <a:schemeClr val="tx1"/>
                        </a:solidFill>
                        <a:effectLst/>
                        <a:latin typeface="Google Sans Text"/>
                      </a:endParaRPr>
                    </a:p>
                  </a:txBody>
                  <a:tcPr marL="114300" marR="114300" marT="76200" marB="76200" anchor="ctr"/>
                </a:tc>
                <a:tc>
                  <a:txBody>
                    <a:bodyPr/>
                    <a:lstStyle/>
                    <a:p>
                      <a:pPr rtl="0">
                        <a:buNone/>
                      </a:pPr>
                      <a:r>
                        <a:rPr lang="es-CO" sz="1800">
                          <a:solidFill>
                            <a:schemeClr val="tx1"/>
                          </a:solidFill>
                          <a:effectLst/>
                        </a:rPr>
                        <a:t>Sistemas transaccionales, Logs, Historiales.</a:t>
                      </a:r>
                      <a:endParaRPr lang="es-CO" sz="1800">
                        <a:solidFill>
                          <a:schemeClr val="tx1"/>
                        </a:solidFill>
                        <a:effectLst/>
                        <a:latin typeface="Google Sans Text"/>
                      </a:endParaRPr>
                    </a:p>
                  </a:txBody>
                  <a:tcPr marL="114300" marR="114300" marT="76200" marB="76200" anchor="ctr"/>
                </a:tc>
                <a:extLst>
                  <a:ext uri="{0D108BD9-81ED-4DB2-BD59-A6C34878D82A}">
                    <a16:rowId xmlns:a16="http://schemas.microsoft.com/office/drawing/2014/main" val="1550125604"/>
                  </a:ext>
                </a:extLst>
              </a:tr>
              <a:tr h="864133">
                <a:tc>
                  <a:txBody>
                    <a:bodyPr/>
                    <a:lstStyle/>
                    <a:p>
                      <a:pPr rtl="0">
                        <a:buNone/>
                      </a:pPr>
                      <a:r>
                        <a:rPr lang="es-CO" sz="1800" b="1">
                          <a:solidFill>
                            <a:schemeClr val="bg1"/>
                          </a:solidFill>
                          <a:effectLst/>
                        </a:rPr>
                        <a:t>Origen de datos</a:t>
                      </a:r>
                      <a:endParaRPr lang="es-CO" sz="1800">
                        <a:solidFill>
                          <a:schemeClr val="bg1"/>
                        </a:solidFill>
                        <a:effectLst/>
                        <a:latin typeface="Google Sans Text"/>
                      </a:endParaRPr>
                    </a:p>
                  </a:txBody>
                  <a:tcPr marL="114300" marR="114300" marT="76200" marB="76200" anchor="ctr"/>
                </a:tc>
                <a:tc>
                  <a:txBody>
                    <a:bodyPr/>
                    <a:lstStyle/>
                    <a:p>
                      <a:pPr rtl="0">
                        <a:buNone/>
                      </a:pPr>
                      <a:r>
                        <a:rPr lang="es-ES" sz="1800" dirty="0">
                          <a:solidFill>
                            <a:schemeClr val="tx1"/>
                          </a:solidFill>
                          <a:effectLst/>
                        </a:rPr>
                        <a:t>Derivado (viene de otras tablas).</a:t>
                      </a:r>
                      <a:endParaRPr lang="es-ES" sz="1800" dirty="0">
                        <a:solidFill>
                          <a:schemeClr val="tx1"/>
                        </a:solidFill>
                        <a:effectLst/>
                        <a:latin typeface="Google Sans Text"/>
                      </a:endParaRPr>
                    </a:p>
                  </a:txBody>
                  <a:tcPr marL="114300" marR="114300" marT="76200" marB="76200" anchor="ctr"/>
                </a:tc>
                <a:tc>
                  <a:txBody>
                    <a:bodyPr/>
                    <a:lstStyle/>
                    <a:p>
                      <a:pPr rtl="0">
                        <a:buNone/>
                      </a:pPr>
                      <a:r>
                        <a:rPr lang="es-ES" sz="1800" dirty="0">
                          <a:solidFill>
                            <a:schemeClr val="tx1"/>
                          </a:solidFill>
                          <a:effectLst/>
                        </a:rPr>
                        <a:t>Primario (es la fuente de la verdad).</a:t>
                      </a:r>
                      <a:endParaRPr lang="es-ES" sz="1800" dirty="0">
                        <a:solidFill>
                          <a:schemeClr val="tx1"/>
                        </a:solidFill>
                        <a:effectLst/>
                        <a:latin typeface="Google Sans Text"/>
                      </a:endParaRPr>
                    </a:p>
                  </a:txBody>
                  <a:tcPr marL="114300" marR="114300" marT="76200" marB="76200" anchor="ctr"/>
                </a:tc>
                <a:extLst>
                  <a:ext uri="{0D108BD9-81ED-4DB2-BD59-A6C34878D82A}">
                    <a16:rowId xmlns:a16="http://schemas.microsoft.com/office/drawing/2014/main" val="1346441183"/>
                  </a:ext>
                </a:extLst>
              </a:tr>
              <a:tr h="864133">
                <a:tc>
                  <a:txBody>
                    <a:bodyPr/>
                    <a:lstStyle/>
                    <a:p>
                      <a:pPr rtl="0">
                        <a:buNone/>
                      </a:pPr>
                      <a:r>
                        <a:rPr lang="es-CO" sz="1800" b="1">
                          <a:solidFill>
                            <a:schemeClr val="bg1"/>
                          </a:solidFill>
                          <a:effectLst/>
                        </a:rPr>
                        <a:t>Actualización</a:t>
                      </a:r>
                      <a:endParaRPr lang="es-CO" sz="1800">
                        <a:solidFill>
                          <a:schemeClr val="bg1"/>
                        </a:solidFill>
                        <a:effectLst/>
                        <a:latin typeface="Google Sans Text"/>
                      </a:endParaRPr>
                    </a:p>
                  </a:txBody>
                  <a:tcPr marL="114300" marR="114300" marT="76200" marB="76200" anchor="ctr"/>
                </a:tc>
                <a:tc>
                  <a:txBody>
                    <a:bodyPr/>
                    <a:lstStyle/>
                    <a:p>
                      <a:pPr rtl="0">
                        <a:buNone/>
                      </a:pPr>
                      <a:r>
                        <a:rPr lang="es-CO" sz="1800">
                          <a:solidFill>
                            <a:schemeClr val="tx1"/>
                          </a:solidFill>
                          <a:effectLst/>
                        </a:rPr>
                        <a:t>Todo o nada (REFRESH).</a:t>
                      </a:r>
                      <a:endParaRPr lang="es-CO" sz="1800">
                        <a:solidFill>
                          <a:schemeClr val="tx1"/>
                        </a:solidFill>
                        <a:effectLst/>
                        <a:latin typeface="Google Sans Text"/>
                      </a:endParaRPr>
                    </a:p>
                  </a:txBody>
                  <a:tcPr marL="114300" marR="114300" marT="76200" marB="76200" anchor="ctr"/>
                </a:tc>
                <a:tc>
                  <a:txBody>
                    <a:bodyPr/>
                    <a:lstStyle/>
                    <a:p>
                      <a:pPr rtl="0">
                        <a:buNone/>
                      </a:pPr>
                      <a:r>
                        <a:rPr lang="es-ES" sz="1800" dirty="0">
                          <a:solidFill>
                            <a:schemeClr val="tx1"/>
                          </a:solidFill>
                          <a:effectLst/>
                        </a:rPr>
                        <a:t>Quirúrgica (puedes editar una celda).</a:t>
                      </a:r>
                      <a:endParaRPr lang="es-ES" sz="1800" dirty="0">
                        <a:solidFill>
                          <a:schemeClr val="tx1"/>
                        </a:solidFill>
                        <a:effectLst/>
                        <a:latin typeface="Google Sans Text"/>
                      </a:endParaRPr>
                    </a:p>
                  </a:txBody>
                  <a:tcPr marL="114300" marR="114300" marT="76200" marB="76200" anchor="ctr"/>
                </a:tc>
                <a:extLst>
                  <a:ext uri="{0D108BD9-81ED-4DB2-BD59-A6C34878D82A}">
                    <a16:rowId xmlns:a16="http://schemas.microsoft.com/office/drawing/2014/main" val="1193062973"/>
                  </a:ext>
                </a:extLst>
              </a:tr>
              <a:tr h="864133">
                <a:tc>
                  <a:txBody>
                    <a:bodyPr/>
                    <a:lstStyle/>
                    <a:p>
                      <a:pPr rtl="0">
                        <a:buNone/>
                      </a:pPr>
                      <a:r>
                        <a:rPr lang="es-CO" sz="1800" b="1">
                          <a:solidFill>
                            <a:schemeClr val="bg1"/>
                          </a:solidFill>
                          <a:effectLst/>
                        </a:rPr>
                        <a:t>Ventaja</a:t>
                      </a:r>
                      <a:endParaRPr lang="es-CO" sz="1800">
                        <a:solidFill>
                          <a:schemeClr val="bg1"/>
                        </a:solidFill>
                        <a:effectLst/>
                        <a:latin typeface="Google Sans Text"/>
                      </a:endParaRPr>
                    </a:p>
                  </a:txBody>
                  <a:tcPr marL="114300" marR="114300" marT="76200" marB="76200" anchor="ctr"/>
                </a:tc>
                <a:tc>
                  <a:txBody>
                    <a:bodyPr/>
                    <a:lstStyle/>
                    <a:p>
                      <a:pPr rtl="0">
                        <a:buNone/>
                      </a:pPr>
                      <a:r>
                        <a:rPr lang="es-CO" sz="1800" b="1">
                          <a:solidFill>
                            <a:schemeClr val="tx1"/>
                          </a:solidFill>
                          <a:effectLst/>
                        </a:rPr>
                        <a:t>Simplicidad.</a:t>
                      </a:r>
                      <a:r>
                        <a:rPr lang="es-CO" sz="1800">
                          <a:solidFill>
                            <a:schemeClr val="tx1"/>
                          </a:solidFill>
                          <a:effectLst/>
                        </a:rPr>
                        <a:t> No escribes código de mantenimiento.</a:t>
                      </a:r>
                      <a:endParaRPr lang="es-CO" sz="1800">
                        <a:solidFill>
                          <a:schemeClr val="tx1"/>
                        </a:solidFill>
                        <a:effectLst/>
                        <a:latin typeface="Google Sans Text"/>
                      </a:endParaRPr>
                    </a:p>
                  </a:txBody>
                  <a:tcPr marL="114300" marR="114300" marT="76200" marB="76200" anchor="ctr"/>
                </a:tc>
                <a:tc>
                  <a:txBody>
                    <a:bodyPr/>
                    <a:lstStyle/>
                    <a:p>
                      <a:pPr rtl="0">
                        <a:buNone/>
                      </a:pPr>
                      <a:r>
                        <a:rPr lang="es-ES" sz="1800" b="1" dirty="0">
                          <a:solidFill>
                            <a:schemeClr val="tx1"/>
                          </a:solidFill>
                          <a:effectLst/>
                        </a:rPr>
                        <a:t>Control.</a:t>
                      </a:r>
                      <a:r>
                        <a:rPr lang="es-ES" sz="1800" dirty="0">
                          <a:solidFill>
                            <a:schemeClr val="tx1"/>
                          </a:solidFill>
                          <a:effectLst/>
                        </a:rPr>
                        <a:t> Decides cómo y cuándo se toca cada bit.</a:t>
                      </a:r>
                      <a:endParaRPr lang="es-ES" sz="1800" dirty="0">
                        <a:solidFill>
                          <a:schemeClr val="tx1"/>
                        </a:solidFill>
                        <a:effectLst/>
                        <a:latin typeface="Google Sans Text"/>
                      </a:endParaRPr>
                    </a:p>
                  </a:txBody>
                  <a:tcPr marL="114300" marR="114300" marT="76200" marB="76200" anchor="ctr"/>
                </a:tc>
                <a:extLst>
                  <a:ext uri="{0D108BD9-81ED-4DB2-BD59-A6C34878D82A}">
                    <a16:rowId xmlns:a16="http://schemas.microsoft.com/office/drawing/2014/main" val="188675554"/>
                  </a:ext>
                </a:extLst>
              </a:tr>
            </a:tbl>
          </a:graphicData>
        </a:graphic>
      </p:graphicFrame>
      <p:grpSp>
        <p:nvGrpSpPr>
          <p:cNvPr id="4" name="Google Shape;108;p2">
            <a:extLst>
              <a:ext uri="{FF2B5EF4-FFF2-40B4-BE49-F238E27FC236}">
                <a16:creationId xmlns:a16="http://schemas.microsoft.com/office/drawing/2014/main" id="{72A2824D-AACA-5180-943D-9ABCAA3192EC}"/>
              </a:ext>
            </a:extLst>
          </p:cNvPr>
          <p:cNvGrpSpPr/>
          <p:nvPr/>
        </p:nvGrpSpPr>
        <p:grpSpPr>
          <a:xfrm>
            <a:off x="499399" y="269492"/>
            <a:ext cx="9293538" cy="1247699"/>
            <a:chOff x="0" y="-1"/>
            <a:chExt cx="7433261" cy="1190824"/>
          </a:xfrm>
        </p:grpSpPr>
        <p:sp>
          <p:nvSpPr>
            <p:cNvPr id="5" name="Google Shape;110;p2">
              <a:extLst>
                <a:ext uri="{FF2B5EF4-FFF2-40B4-BE49-F238E27FC236}">
                  <a16:creationId xmlns:a16="http://schemas.microsoft.com/office/drawing/2014/main" id="{B3A1C07D-CDF3-837C-9B29-FF1EC596236A}"/>
                </a:ext>
              </a:extLst>
            </p:cNvPr>
            <p:cNvSpPr/>
            <p:nvPr/>
          </p:nvSpPr>
          <p:spPr>
            <a:xfrm>
              <a:off x="0" y="-1"/>
              <a:ext cx="7433261" cy="892722"/>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u="sng">
                <a:solidFill>
                  <a:schemeClr val="dk1"/>
                </a:solidFill>
                <a:latin typeface="Calibri"/>
                <a:ea typeface="Calibri"/>
                <a:cs typeface="Calibri"/>
                <a:sym typeface="Calibri"/>
              </a:endParaRPr>
            </a:p>
          </p:txBody>
        </p:sp>
        <p:sp>
          <p:nvSpPr>
            <p:cNvPr id="15" name="Google Shape;112;p2">
              <a:extLst>
                <a:ext uri="{FF2B5EF4-FFF2-40B4-BE49-F238E27FC236}">
                  <a16:creationId xmlns:a16="http://schemas.microsoft.com/office/drawing/2014/main" id="{23CBDCC4-8CED-2E1C-73C2-5C376682C5FF}"/>
                </a:ext>
              </a:extLst>
            </p:cNvPr>
            <p:cNvSpPr txBox="1"/>
            <p:nvPr/>
          </p:nvSpPr>
          <p:spPr>
            <a:xfrm>
              <a:off x="14425" y="238348"/>
              <a:ext cx="7182154" cy="952475"/>
            </a:xfrm>
            <a:prstGeom prst="rect">
              <a:avLst/>
            </a:prstGeom>
            <a:noFill/>
            <a:ln>
              <a:noFill/>
            </a:ln>
          </p:spPr>
          <p:txBody>
            <a:bodyPr spcFirstLastPara="1" wrap="square" lIns="0" tIns="0" rIns="0" bIns="0" anchor="t" anchorCtr="0">
              <a:spAutoFit/>
            </a:bodyPr>
            <a:lstStyle/>
            <a:p>
              <a:pPr algn="ctr"/>
              <a:r>
                <a:rPr lang="es-CO" sz="2800" u="sng" dirty="0">
                  <a:solidFill>
                    <a:schemeClr val="bg1"/>
                  </a:solidFill>
                </a:rPr>
                <a:t>Uso de Vistas Materializadas</a:t>
              </a:r>
            </a:p>
            <a:p>
              <a:pPr marL="0" marR="0" lvl="0" indent="0" algn="ctr" rtl="0">
                <a:lnSpc>
                  <a:spcPct val="120026"/>
                </a:lnSpc>
                <a:spcBef>
                  <a:spcPts val="0"/>
                </a:spcBef>
                <a:spcAft>
                  <a:spcPts val="0"/>
                </a:spcAft>
                <a:buNone/>
              </a:pPr>
              <a:endParaRPr lang="es-CO" sz="3071" b="1" u="sng" dirty="0">
                <a:solidFill>
                  <a:srgbClr val="FFFFFF"/>
                </a:solidFill>
                <a:latin typeface="Poppins"/>
                <a:ea typeface="Poppins"/>
                <a:cs typeface="Poppins"/>
                <a:sym typeface="Poppins"/>
              </a:endParaRPr>
            </a:p>
          </p:txBody>
        </p:sp>
      </p:grpSp>
    </p:spTree>
    <p:extLst>
      <p:ext uri="{BB962C8B-B14F-4D97-AF65-F5344CB8AC3E}">
        <p14:creationId xmlns:p14="http://schemas.microsoft.com/office/powerpoint/2010/main" val="2148910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1BE647-2F94-13D5-27DE-4A5DB74E1A0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3863DAD-F684-284C-2ED7-62294E5E5950}"/>
              </a:ext>
            </a:extLst>
          </p:cNvPr>
          <p:cNvSpPr/>
          <p:nvPr/>
        </p:nvSpPr>
        <p:spPr>
          <a:xfrm>
            <a:off x="16526945" y="207818"/>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3" name="Group 3">
            <a:extLst>
              <a:ext uri="{FF2B5EF4-FFF2-40B4-BE49-F238E27FC236}">
                <a16:creationId xmlns:a16="http://schemas.microsoft.com/office/drawing/2014/main" id="{B898E5CA-37A9-0597-9D10-9A6A87597AAC}"/>
              </a:ext>
            </a:extLst>
          </p:cNvPr>
          <p:cNvGrpSpPr/>
          <p:nvPr/>
        </p:nvGrpSpPr>
        <p:grpSpPr>
          <a:xfrm>
            <a:off x="-76200" y="0"/>
            <a:ext cx="449045" cy="10287000"/>
            <a:chOff x="0" y="0"/>
            <a:chExt cx="598727" cy="13716000"/>
          </a:xfrm>
        </p:grpSpPr>
        <p:grpSp>
          <p:nvGrpSpPr>
            <p:cNvPr id="4" name="Group 4">
              <a:extLst>
                <a:ext uri="{FF2B5EF4-FFF2-40B4-BE49-F238E27FC236}">
                  <a16:creationId xmlns:a16="http://schemas.microsoft.com/office/drawing/2014/main" id="{9C395F84-2666-E01F-7240-1F6F93BDA7B3}"/>
                </a:ext>
              </a:extLst>
            </p:cNvPr>
            <p:cNvGrpSpPr/>
            <p:nvPr/>
          </p:nvGrpSpPr>
          <p:grpSpPr>
            <a:xfrm>
              <a:off x="77114" y="0"/>
              <a:ext cx="444500" cy="13716000"/>
              <a:chOff x="0" y="0"/>
              <a:chExt cx="87802" cy="2709333"/>
            </a:xfrm>
          </p:grpSpPr>
          <p:sp>
            <p:nvSpPr>
              <p:cNvPr id="5" name="Freeform 5">
                <a:extLst>
                  <a:ext uri="{FF2B5EF4-FFF2-40B4-BE49-F238E27FC236}">
                    <a16:creationId xmlns:a16="http://schemas.microsoft.com/office/drawing/2014/main" id="{86FA7629-9511-F4A4-7613-1B201C33252E}"/>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6" name="TextBox 6">
                <a:extLst>
                  <a:ext uri="{FF2B5EF4-FFF2-40B4-BE49-F238E27FC236}">
                    <a16:creationId xmlns:a16="http://schemas.microsoft.com/office/drawing/2014/main" id="{E446395D-E9BA-9E85-56A5-2F6A6409A8F8}"/>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F9A0ECEB-C6B6-16E0-C6D1-98D056177F22}"/>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8" name="Freeform 8">
              <a:extLst>
                <a:ext uri="{FF2B5EF4-FFF2-40B4-BE49-F238E27FC236}">
                  <a16:creationId xmlns:a16="http://schemas.microsoft.com/office/drawing/2014/main" id="{7513AD4A-301F-94CD-5896-56702A74C75B}"/>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9" name="Group 9">
              <a:extLst>
                <a:ext uri="{FF2B5EF4-FFF2-40B4-BE49-F238E27FC236}">
                  <a16:creationId xmlns:a16="http://schemas.microsoft.com/office/drawing/2014/main" id="{2FBD03C7-19EF-C8F7-680E-2A1D5D5406DD}"/>
                </a:ext>
              </a:extLst>
            </p:cNvPr>
            <p:cNvGrpSpPr/>
            <p:nvPr/>
          </p:nvGrpSpPr>
          <p:grpSpPr>
            <a:xfrm rot="1460314">
              <a:off x="1518" y="765089"/>
              <a:ext cx="595692" cy="135824"/>
              <a:chOff x="0" y="0"/>
              <a:chExt cx="1355149" cy="308989"/>
            </a:xfrm>
          </p:grpSpPr>
          <p:sp>
            <p:nvSpPr>
              <p:cNvPr id="10" name="Freeform 10">
                <a:extLst>
                  <a:ext uri="{FF2B5EF4-FFF2-40B4-BE49-F238E27FC236}">
                    <a16:creationId xmlns:a16="http://schemas.microsoft.com/office/drawing/2014/main" id="{08FEA821-FD08-DD49-404E-B2A3BAB88CF0}"/>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1" name="TextBox 11">
                <a:extLst>
                  <a:ext uri="{FF2B5EF4-FFF2-40B4-BE49-F238E27FC236}">
                    <a16:creationId xmlns:a16="http://schemas.microsoft.com/office/drawing/2014/main" id="{911FD1F1-29DA-B476-936B-2C9DEF53253B}"/>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14" name="CuadroTexto 13">
            <a:extLst>
              <a:ext uri="{FF2B5EF4-FFF2-40B4-BE49-F238E27FC236}">
                <a16:creationId xmlns:a16="http://schemas.microsoft.com/office/drawing/2014/main" id="{57BA99F3-AD4F-5DD2-1C4B-646F8957AD1B}"/>
              </a:ext>
            </a:extLst>
          </p:cNvPr>
          <p:cNvSpPr txBox="1"/>
          <p:nvPr/>
        </p:nvSpPr>
        <p:spPr>
          <a:xfrm>
            <a:off x="1950461" y="509599"/>
            <a:ext cx="14554200" cy="3600986"/>
          </a:xfrm>
          <a:prstGeom prst="rect">
            <a:avLst/>
          </a:prstGeom>
          <a:noFill/>
        </p:spPr>
        <p:txBody>
          <a:bodyPr wrap="square">
            <a:spAutoFit/>
          </a:bodyPr>
          <a:lstStyle/>
          <a:p>
            <a:r>
              <a:rPr lang="es-ES" sz="3600" b="1" dirty="0">
                <a:latin typeface="Poppins 1 Bold" panose="020B0604020202020204" charset="0"/>
                <a:cs typeface="Poppins 1 Bold" panose="020B0604020202020204" charset="0"/>
              </a:rPr>
              <a:t>Agenda</a:t>
            </a:r>
          </a:p>
          <a:p>
            <a:endParaRPr lang="es-ES" sz="3600" b="1" dirty="0">
              <a:latin typeface="Poppins 1 Bold" panose="020B0604020202020204" charset="0"/>
              <a:cs typeface="Poppins 1 Bold" panose="020B0604020202020204" charset="0"/>
            </a:endParaRPr>
          </a:p>
          <a:p>
            <a:endParaRPr lang="es-ES" sz="3600" b="1" dirty="0">
              <a:latin typeface="Poppins 1 Bold" panose="020B0604020202020204" charset="0"/>
              <a:cs typeface="Poppins 1 Bold" panose="020B0604020202020204" charset="0"/>
            </a:endParaRPr>
          </a:p>
          <a:p>
            <a:pPr marL="742950" indent="-742950">
              <a:buFont typeface="+mj-lt"/>
              <a:buAutoNum type="arabicPeriod"/>
            </a:pPr>
            <a:endParaRPr lang="es-CO" sz="3600" dirty="0"/>
          </a:p>
          <a:p>
            <a:pPr lvl="0"/>
            <a:endParaRPr lang="es-CO" sz="3600" dirty="0"/>
          </a:p>
          <a:p>
            <a:endParaRPr lang="es-ES" sz="2400" dirty="0"/>
          </a:p>
          <a:p>
            <a:endParaRPr lang="es-ES" sz="2400" dirty="0"/>
          </a:p>
        </p:txBody>
      </p:sp>
    </p:spTree>
    <p:extLst>
      <p:ext uri="{BB962C8B-B14F-4D97-AF65-F5344CB8AC3E}">
        <p14:creationId xmlns:p14="http://schemas.microsoft.com/office/powerpoint/2010/main" val="32637080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D4DCC8-6A67-53CA-7FE0-4CBB08AFBBB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242B7AF-DF8D-E56E-64E6-F5BFA5B28CA5}"/>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090FA6B6-5BF2-BC17-74B1-D15058F05C70}"/>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92DB8E4D-3949-85A5-B8CA-20E00EBB14E8}"/>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813F1D34-C877-1601-7E7B-6E8D3F43B63C}"/>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F1BB17D0-6519-EC4B-9C94-DDBEE54D6ED1}"/>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DD89EAEF-4523-E158-4BAE-80135A2D728B}"/>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815014B9-21E1-8167-2BCE-87C2BF91B137}"/>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E372551D-1AF6-653C-F58E-CFB9D9E6CC72}"/>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D561B346-DDD0-052D-75D8-BF1CEDA71E66}"/>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28C33A5C-1626-14A2-2B3F-16FA862E7626}"/>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grpSp>
        <p:nvGrpSpPr>
          <p:cNvPr id="16" name="Google Shape;108;p2">
            <a:extLst>
              <a:ext uri="{FF2B5EF4-FFF2-40B4-BE49-F238E27FC236}">
                <a16:creationId xmlns:a16="http://schemas.microsoft.com/office/drawing/2014/main" id="{427D47A8-EC69-7A00-ACE2-393315E49AE9}"/>
              </a:ext>
            </a:extLst>
          </p:cNvPr>
          <p:cNvGrpSpPr/>
          <p:nvPr/>
        </p:nvGrpSpPr>
        <p:grpSpPr>
          <a:xfrm>
            <a:off x="499399" y="269492"/>
            <a:ext cx="9293538" cy="1247699"/>
            <a:chOff x="0" y="-1"/>
            <a:chExt cx="7433261" cy="1190825"/>
          </a:xfrm>
        </p:grpSpPr>
        <p:sp>
          <p:nvSpPr>
            <p:cNvPr id="17" name="Google Shape;110;p2">
              <a:extLst>
                <a:ext uri="{FF2B5EF4-FFF2-40B4-BE49-F238E27FC236}">
                  <a16:creationId xmlns:a16="http://schemas.microsoft.com/office/drawing/2014/main" id="{3EF1F083-72AB-CA9E-D139-F5F5339FA814}"/>
                </a:ext>
              </a:extLst>
            </p:cNvPr>
            <p:cNvSpPr/>
            <p:nvPr/>
          </p:nvSpPr>
          <p:spPr>
            <a:xfrm>
              <a:off x="0" y="-1"/>
              <a:ext cx="7433261" cy="892722"/>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12;p2">
              <a:extLst>
                <a:ext uri="{FF2B5EF4-FFF2-40B4-BE49-F238E27FC236}">
                  <a16:creationId xmlns:a16="http://schemas.microsoft.com/office/drawing/2014/main" id="{05FEF7D8-7810-7A45-5722-3888A26D997C}"/>
                </a:ext>
              </a:extLst>
            </p:cNvPr>
            <p:cNvSpPr txBox="1"/>
            <p:nvPr/>
          </p:nvSpPr>
          <p:spPr>
            <a:xfrm>
              <a:off x="14425" y="238348"/>
              <a:ext cx="7182154" cy="952476"/>
            </a:xfrm>
            <a:prstGeom prst="rect">
              <a:avLst/>
            </a:prstGeom>
            <a:noFill/>
            <a:ln>
              <a:noFill/>
            </a:ln>
          </p:spPr>
          <p:txBody>
            <a:bodyPr spcFirstLastPara="1" wrap="square" lIns="0" tIns="0" rIns="0" bIns="0" anchor="t" anchorCtr="0">
              <a:spAutoFit/>
            </a:bodyPr>
            <a:lstStyle/>
            <a:p>
              <a:pPr algn="ctr">
                <a:buNone/>
              </a:pPr>
              <a:r>
                <a:rPr lang="es-ES" sz="2800" b="1" dirty="0">
                  <a:solidFill>
                    <a:schemeClr val="bg1"/>
                  </a:solidFill>
                </a:rPr>
                <a:t>¿Por qué no indexar todo? </a:t>
              </a:r>
            </a:p>
            <a:p>
              <a:pPr marL="0" marR="0" lvl="0" indent="0" algn="ctr" rtl="0">
                <a:lnSpc>
                  <a:spcPct val="120026"/>
                </a:lnSpc>
                <a:spcBef>
                  <a:spcPts val="0"/>
                </a:spcBef>
                <a:spcAft>
                  <a:spcPts val="0"/>
                </a:spcAft>
                <a:buNone/>
              </a:pPr>
              <a:endParaRPr lang="es-CO" sz="3071" b="1" dirty="0">
                <a:solidFill>
                  <a:srgbClr val="FFFFFF"/>
                </a:solidFill>
                <a:latin typeface="Poppins"/>
                <a:ea typeface="Poppins"/>
                <a:cs typeface="Poppins"/>
                <a:sym typeface="Poppins"/>
              </a:endParaRPr>
            </a:p>
          </p:txBody>
        </p:sp>
      </p:grpSp>
      <p:sp>
        <p:nvSpPr>
          <p:cNvPr id="4" name="CuadroTexto 3">
            <a:extLst>
              <a:ext uri="{FF2B5EF4-FFF2-40B4-BE49-F238E27FC236}">
                <a16:creationId xmlns:a16="http://schemas.microsoft.com/office/drawing/2014/main" id="{AAF28C63-0F4F-3E48-1706-B19C2559421B}"/>
              </a:ext>
            </a:extLst>
          </p:cNvPr>
          <p:cNvSpPr txBox="1"/>
          <p:nvPr/>
        </p:nvSpPr>
        <p:spPr>
          <a:xfrm>
            <a:off x="888409" y="1675373"/>
            <a:ext cx="16171291" cy="7848302"/>
          </a:xfrm>
          <a:prstGeom prst="rect">
            <a:avLst/>
          </a:prstGeom>
          <a:noFill/>
        </p:spPr>
        <p:txBody>
          <a:bodyPr wrap="square">
            <a:spAutoFit/>
          </a:bodyPr>
          <a:lstStyle/>
          <a:p>
            <a:pPr>
              <a:buNone/>
            </a:pPr>
            <a:r>
              <a:rPr lang="es-ES" sz="2400" b="1" dirty="0"/>
              <a:t>El problema del mantenimiento</a:t>
            </a:r>
          </a:p>
          <a:p>
            <a:pPr>
              <a:buNone/>
            </a:pPr>
            <a:endParaRPr lang="es-ES" sz="2400" b="1" dirty="0"/>
          </a:p>
          <a:p>
            <a:pPr>
              <a:buNone/>
            </a:pPr>
            <a:r>
              <a:rPr lang="es-ES" sz="2400" dirty="0"/>
              <a:t>Aunque los índices aceleran las búsquedas, no es práctico indexar cada columna de cada tabla. La razón principal es que </a:t>
            </a:r>
            <a:r>
              <a:rPr lang="es-ES" sz="2400" b="1" dirty="0"/>
              <a:t>los índices requieren mantenimiento</a:t>
            </a:r>
            <a:r>
              <a:rPr lang="es-ES" sz="2400" dirty="0"/>
              <a:t>. Cada vez que se insertan, actualizan o eliminan datos en una tabla, el sistema gestor de base de datos (DBMS) también debe actualizar los índices asociados, lo que sobrecarga el sistema y ralentiza estas operaciones de modificación.</a:t>
            </a:r>
          </a:p>
          <a:p>
            <a:pPr>
              <a:buNone/>
            </a:pPr>
            <a:endParaRPr lang="es-ES" sz="2400" dirty="0"/>
          </a:p>
          <a:p>
            <a:pPr>
              <a:buNone/>
            </a:pPr>
            <a:r>
              <a:rPr lang="es-ES" sz="2400" b="1" dirty="0"/>
              <a:t>2. El criterio clave: La Dispersión de los Datos (Data </a:t>
            </a:r>
            <a:r>
              <a:rPr lang="es-ES" sz="2400" b="1" dirty="0" err="1"/>
              <a:t>Sparsity</a:t>
            </a:r>
            <a:r>
              <a:rPr lang="es-ES" sz="2400" b="1" dirty="0"/>
              <a:t>)</a:t>
            </a:r>
          </a:p>
          <a:p>
            <a:pPr>
              <a:buNone/>
            </a:pPr>
            <a:endParaRPr lang="es-ES" sz="2400" b="1" dirty="0"/>
          </a:p>
          <a:p>
            <a:pPr>
              <a:buNone/>
            </a:pPr>
            <a:r>
              <a:rPr lang="es-ES" sz="2400" dirty="0"/>
              <a:t>Para decidir si un índice es necesario, se evalúa la "dispersión de datos", que se refiere a la cantidad de valores </a:t>
            </a:r>
            <a:r>
              <a:rPr lang="es-ES" sz="2400" b="1" dirty="0"/>
              <a:t>diferentes</a:t>
            </a:r>
            <a:r>
              <a:rPr lang="es-ES" sz="2400" dirty="0"/>
              <a:t> y únicos que tiene una columna:</a:t>
            </a:r>
          </a:p>
          <a:p>
            <a:pPr>
              <a:buNone/>
            </a:pPr>
            <a:endParaRPr lang="es-ES" sz="2400" dirty="0"/>
          </a:p>
          <a:p>
            <a:r>
              <a:rPr lang="es-ES" sz="2400" b="1" dirty="0"/>
              <a:t>Baja dispersión (Low </a:t>
            </a:r>
            <a:r>
              <a:rPr lang="es-ES" sz="2400" b="1" dirty="0" err="1"/>
              <a:t>sparsity</a:t>
            </a:r>
            <a:r>
              <a:rPr lang="es-ES" sz="2400" b="1" dirty="0"/>
              <a:t>):</a:t>
            </a:r>
            <a:r>
              <a:rPr lang="es-ES" sz="2400" dirty="0"/>
              <a:t> La columna tiene muy pocos valores posibles distintos.</a:t>
            </a:r>
          </a:p>
          <a:p>
            <a:pPr marL="742950" lvl="1" indent="-285750">
              <a:buFont typeface="Arial" panose="020B0604020202020204" pitchFamily="34" charset="0"/>
              <a:buChar char="•"/>
            </a:pPr>
            <a:r>
              <a:rPr lang="es-ES" sz="2400" i="1" dirty="0"/>
              <a:t>Ejemplo:</a:t>
            </a:r>
            <a:r>
              <a:rPr lang="es-ES" sz="2400" dirty="0"/>
              <a:t> Una columna de "Sexo" que solo contiene 'M' o 'F'.</a:t>
            </a:r>
          </a:p>
          <a:p>
            <a:pPr marL="742950" lvl="1" indent="-285750">
              <a:buFont typeface="Arial" panose="020B0604020202020204" pitchFamily="34" charset="0"/>
              <a:buChar char="•"/>
            </a:pPr>
            <a:r>
              <a:rPr lang="es-ES" sz="2400" i="1" dirty="0"/>
              <a:t>Uso del índice:</a:t>
            </a:r>
            <a:r>
              <a:rPr lang="es-ES" sz="2400" dirty="0"/>
              <a:t> Generalmente </a:t>
            </a:r>
            <a:r>
              <a:rPr lang="es-ES" sz="2400" b="1" dirty="0"/>
              <a:t>no se recomienda</a:t>
            </a:r>
            <a:r>
              <a:rPr lang="es-ES" sz="2400" dirty="0"/>
              <a:t> indexar estas columnas. Al buscar, es probable que el sistema termine leyendo un alto porcentaje de las filas de la tabla de todos modos, por lo que el índice no aporta una ventaja significativa y sí añade trabajo extra.</a:t>
            </a:r>
          </a:p>
          <a:p>
            <a:pPr marL="457200" lvl="1"/>
            <a:endParaRPr lang="es-ES" sz="2400" dirty="0"/>
          </a:p>
          <a:p>
            <a:r>
              <a:rPr lang="es-ES" sz="2400" b="1" dirty="0"/>
              <a:t>Alta dispersión (High </a:t>
            </a:r>
            <a:r>
              <a:rPr lang="es-ES" sz="2400" b="1" dirty="0" err="1"/>
              <a:t>sparsity</a:t>
            </a:r>
            <a:r>
              <a:rPr lang="es-ES" sz="2400" b="1" dirty="0"/>
              <a:t>):</a:t>
            </a:r>
            <a:r>
              <a:rPr lang="es-ES" sz="2400" dirty="0"/>
              <a:t> La columna tiene muchos valores distintos.</a:t>
            </a:r>
          </a:p>
          <a:p>
            <a:pPr marL="742950" lvl="1" indent="-285750">
              <a:buFont typeface="Arial" panose="020B0604020202020204" pitchFamily="34" charset="0"/>
              <a:buChar char="•"/>
            </a:pPr>
            <a:r>
              <a:rPr lang="es-ES" sz="2400" i="1" dirty="0"/>
              <a:t>Ejemplo:</a:t>
            </a:r>
            <a:r>
              <a:rPr lang="es-ES" sz="2400" dirty="0"/>
              <a:t> Una columna de "Fecha de Nacimiento".</a:t>
            </a:r>
          </a:p>
          <a:p>
            <a:pPr marL="742950" lvl="1" indent="-285750">
              <a:buFont typeface="Arial" panose="020B0604020202020204" pitchFamily="34" charset="0"/>
              <a:buChar char="•"/>
            </a:pPr>
            <a:r>
              <a:rPr lang="es-ES" sz="2400" i="1" dirty="0"/>
              <a:t>Uso del índice:</a:t>
            </a:r>
            <a:r>
              <a:rPr lang="es-ES" sz="2400" dirty="0"/>
              <a:t> Es aquí donde los índices son más útiles y recomendados.</a:t>
            </a:r>
          </a:p>
        </p:txBody>
      </p:sp>
    </p:spTree>
    <p:extLst>
      <p:ext uri="{BB962C8B-B14F-4D97-AF65-F5344CB8AC3E}">
        <p14:creationId xmlns:p14="http://schemas.microsoft.com/office/powerpoint/2010/main" val="17971862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699C6-1A68-364F-9EEB-E5DFC064234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1ADEA3B-2A81-A260-0E8D-9C9FC4E2282B}"/>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6DE4F917-2BAA-B1D8-5C87-C40CBF78FA29}"/>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F1185B13-BD49-D086-C9EC-0ADE4BA6A952}"/>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61E5C2E9-B28D-3C91-D37F-B8DB1A77DCFC}"/>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04BBF9A8-2C47-26ED-0ECE-DE9BA28E3802}"/>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C8AEE6C5-215F-506D-041F-86240D77D51A}"/>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3C90B81D-3D20-7E7E-FAD5-0CC8F69AF9C0}"/>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93A973AE-8870-4E62-A6BA-18B5068C5ECE}"/>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5D57C014-595D-50CA-6AAE-3E444A47489B}"/>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913FADB5-0759-AC7D-04E5-317126CFAB15}"/>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grpSp>
        <p:nvGrpSpPr>
          <p:cNvPr id="16" name="Google Shape;108;p2">
            <a:extLst>
              <a:ext uri="{FF2B5EF4-FFF2-40B4-BE49-F238E27FC236}">
                <a16:creationId xmlns:a16="http://schemas.microsoft.com/office/drawing/2014/main" id="{634F4FA4-EC5F-6456-2545-5558EF111860}"/>
              </a:ext>
            </a:extLst>
          </p:cNvPr>
          <p:cNvGrpSpPr/>
          <p:nvPr/>
        </p:nvGrpSpPr>
        <p:grpSpPr>
          <a:xfrm>
            <a:off x="499399" y="269492"/>
            <a:ext cx="9293538" cy="1247699"/>
            <a:chOff x="0" y="-1"/>
            <a:chExt cx="7433261" cy="1190824"/>
          </a:xfrm>
        </p:grpSpPr>
        <p:sp>
          <p:nvSpPr>
            <p:cNvPr id="17" name="Google Shape;110;p2">
              <a:extLst>
                <a:ext uri="{FF2B5EF4-FFF2-40B4-BE49-F238E27FC236}">
                  <a16:creationId xmlns:a16="http://schemas.microsoft.com/office/drawing/2014/main" id="{9F4A2165-E211-1548-58DC-1F7F19AC5BF5}"/>
                </a:ext>
              </a:extLst>
            </p:cNvPr>
            <p:cNvSpPr/>
            <p:nvPr/>
          </p:nvSpPr>
          <p:spPr>
            <a:xfrm>
              <a:off x="0" y="-1"/>
              <a:ext cx="7433261" cy="892722"/>
            </a:xfrm>
            <a:custGeom>
              <a:avLst/>
              <a:gdLst/>
              <a:ahLst/>
              <a:cxnLst/>
              <a:rect l="l" t="t" r="r" b="b"/>
              <a:pathLst>
                <a:path w="1742214" h="209237" extrusionOk="0">
                  <a:moveTo>
                    <a:pt x="39813" y="0"/>
                  </a:moveTo>
                  <a:lnTo>
                    <a:pt x="1702400" y="0"/>
                  </a:lnTo>
                  <a:cubicBezTo>
                    <a:pt x="1712959" y="0"/>
                    <a:pt x="1723086" y="4195"/>
                    <a:pt x="1730553" y="11661"/>
                  </a:cubicBezTo>
                  <a:cubicBezTo>
                    <a:pt x="1738019" y="19127"/>
                    <a:pt x="1742214" y="29254"/>
                    <a:pt x="1742214" y="39813"/>
                  </a:cubicBezTo>
                  <a:lnTo>
                    <a:pt x="1742214" y="169424"/>
                  </a:lnTo>
                  <a:cubicBezTo>
                    <a:pt x="1742214" y="179983"/>
                    <a:pt x="1738019" y="190109"/>
                    <a:pt x="1730553" y="197576"/>
                  </a:cubicBezTo>
                  <a:cubicBezTo>
                    <a:pt x="1723086" y="205042"/>
                    <a:pt x="1712959" y="209237"/>
                    <a:pt x="1702400" y="209237"/>
                  </a:cubicBezTo>
                  <a:lnTo>
                    <a:pt x="39813" y="209237"/>
                  </a:lnTo>
                  <a:cubicBezTo>
                    <a:pt x="29254" y="209237"/>
                    <a:pt x="19127" y="205042"/>
                    <a:pt x="11661" y="197576"/>
                  </a:cubicBezTo>
                  <a:cubicBezTo>
                    <a:pt x="4195" y="190109"/>
                    <a:pt x="0" y="179983"/>
                    <a:pt x="0" y="169424"/>
                  </a:cubicBezTo>
                  <a:lnTo>
                    <a:pt x="0" y="39813"/>
                  </a:lnTo>
                  <a:cubicBezTo>
                    <a:pt x="0" y="29254"/>
                    <a:pt x="4195" y="19127"/>
                    <a:pt x="11661" y="11661"/>
                  </a:cubicBezTo>
                  <a:cubicBezTo>
                    <a:pt x="19127" y="4195"/>
                    <a:pt x="29254" y="0"/>
                    <a:pt x="39813" y="0"/>
                  </a:cubicBezTo>
                  <a:close/>
                </a:path>
              </a:pathLst>
            </a:custGeom>
            <a:gradFill>
              <a:gsLst>
                <a:gs pos="0">
                  <a:srgbClr val="FF0055"/>
                </a:gs>
                <a:gs pos="33333">
                  <a:srgbClr val="C20052"/>
                </a:gs>
                <a:gs pos="66667">
                  <a:srgbClr val="6B1374"/>
                </a:gs>
                <a:gs pos="100000">
                  <a:srgbClr val="700A89"/>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12;p2">
              <a:extLst>
                <a:ext uri="{FF2B5EF4-FFF2-40B4-BE49-F238E27FC236}">
                  <a16:creationId xmlns:a16="http://schemas.microsoft.com/office/drawing/2014/main" id="{448A343A-8115-FFB0-5F31-E9A02644662D}"/>
                </a:ext>
              </a:extLst>
            </p:cNvPr>
            <p:cNvSpPr txBox="1"/>
            <p:nvPr/>
          </p:nvSpPr>
          <p:spPr>
            <a:xfrm>
              <a:off x="14425" y="238348"/>
              <a:ext cx="7182154" cy="952475"/>
            </a:xfrm>
            <a:prstGeom prst="rect">
              <a:avLst/>
            </a:prstGeom>
            <a:noFill/>
            <a:ln>
              <a:noFill/>
            </a:ln>
          </p:spPr>
          <p:txBody>
            <a:bodyPr spcFirstLastPara="1" wrap="square" lIns="0" tIns="0" rIns="0" bIns="0" anchor="t" anchorCtr="0">
              <a:spAutoFit/>
            </a:bodyPr>
            <a:lstStyle/>
            <a:p>
              <a:pPr algn="ctr"/>
              <a:r>
                <a:rPr lang="es-CO" sz="2800" dirty="0">
                  <a:solidFill>
                    <a:schemeClr val="bg1"/>
                  </a:solidFill>
                </a:rPr>
                <a:t>Resumen Final</a:t>
              </a:r>
            </a:p>
            <a:p>
              <a:pPr marL="0" marR="0" lvl="0" indent="0" algn="ctr" rtl="0">
                <a:lnSpc>
                  <a:spcPct val="120026"/>
                </a:lnSpc>
                <a:spcBef>
                  <a:spcPts val="0"/>
                </a:spcBef>
                <a:spcAft>
                  <a:spcPts val="0"/>
                </a:spcAft>
                <a:buNone/>
              </a:pPr>
              <a:endParaRPr lang="es-CO" sz="3071" b="1" dirty="0">
                <a:solidFill>
                  <a:srgbClr val="FFFFFF"/>
                </a:solidFill>
                <a:latin typeface="Poppins"/>
                <a:ea typeface="Poppins"/>
                <a:cs typeface="Poppins"/>
                <a:sym typeface="Poppins"/>
              </a:endParaRPr>
            </a:p>
          </p:txBody>
        </p:sp>
      </p:grpSp>
      <p:graphicFrame>
        <p:nvGraphicFramePr>
          <p:cNvPr id="3" name="Tabla 2">
            <a:extLst>
              <a:ext uri="{FF2B5EF4-FFF2-40B4-BE49-F238E27FC236}">
                <a16:creationId xmlns:a16="http://schemas.microsoft.com/office/drawing/2014/main" id="{5CD375A2-0EC1-1086-A41A-DF0980D7CF8D}"/>
              </a:ext>
            </a:extLst>
          </p:cNvPr>
          <p:cNvGraphicFramePr>
            <a:graphicFrameLocks noGrp="1"/>
          </p:cNvGraphicFramePr>
          <p:nvPr>
            <p:extLst>
              <p:ext uri="{D42A27DB-BD31-4B8C-83A1-F6EECF244321}">
                <p14:modId xmlns:p14="http://schemas.microsoft.com/office/powerpoint/2010/main" val="1766956645"/>
              </p:ext>
            </p:extLst>
          </p:nvPr>
        </p:nvGraphicFramePr>
        <p:xfrm>
          <a:off x="2825262" y="2617817"/>
          <a:ext cx="11699630" cy="4648452"/>
        </p:xfrm>
        <a:graphic>
          <a:graphicData uri="http://schemas.openxmlformats.org/drawingml/2006/table">
            <a:tbl>
              <a:tblPr firstRow="1" firstCol="1">
                <a:tableStyleId>{00A15C55-8517-42AA-B614-E9B94910E393}</a:tableStyleId>
              </a:tblPr>
              <a:tblGrid>
                <a:gridCol w="3028114">
                  <a:extLst>
                    <a:ext uri="{9D8B030D-6E8A-4147-A177-3AD203B41FA5}">
                      <a16:colId xmlns:a16="http://schemas.microsoft.com/office/drawing/2014/main" val="1355282586"/>
                    </a:ext>
                  </a:extLst>
                </a:gridCol>
                <a:gridCol w="4335758">
                  <a:extLst>
                    <a:ext uri="{9D8B030D-6E8A-4147-A177-3AD203B41FA5}">
                      <a16:colId xmlns:a16="http://schemas.microsoft.com/office/drawing/2014/main" val="623084113"/>
                    </a:ext>
                  </a:extLst>
                </a:gridCol>
                <a:gridCol w="4335758">
                  <a:extLst>
                    <a:ext uri="{9D8B030D-6E8A-4147-A177-3AD203B41FA5}">
                      <a16:colId xmlns:a16="http://schemas.microsoft.com/office/drawing/2014/main" val="2032426761"/>
                    </a:ext>
                  </a:extLst>
                </a:gridCol>
              </a:tblGrid>
              <a:tr h="516495">
                <a:tc>
                  <a:txBody>
                    <a:bodyPr/>
                    <a:lstStyle/>
                    <a:p>
                      <a:pPr rtl="0">
                        <a:buNone/>
                      </a:pPr>
                      <a:r>
                        <a:rPr lang="es-CO" sz="2000" b="1" dirty="0">
                          <a:solidFill>
                            <a:schemeClr val="bg1"/>
                          </a:solidFill>
                          <a:effectLst/>
                        </a:rPr>
                        <a:t>Problema</a:t>
                      </a:r>
                      <a:endParaRPr lang="es-CO" sz="2000" dirty="0">
                        <a:solidFill>
                          <a:schemeClr val="bg1"/>
                        </a:solidFill>
                        <a:effectLst/>
                        <a:latin typeface="Google Sans Text"/>
                      </a:endParaRPr>
                    </a:p>
                  </a:txBody>
                  <a:tcPr marL="114300" marR="114300" marT="76200" marB="76200" anchor="ctr"/>
                </a:tc>
                <a:tc>
                  <a:txBody>
                    <a:bodyPr/>
                    <a:lstStyle/>
                    <a:p>
                      <a:pPr rtl="0">
                        <a:buNone/>
                      </a:pPr>
                      <a:r>
                        <a:rPr lang="es-CO" sz="2000" b="1">
                          <a:solidFill>
                            <a:schemeClr val="bg1"/>
                          </a:solidFill>
                          <a:effectLst/>
                        </a:rPr>
                        <a:t>Solución</a:t>
                      </a:r>
                      <a:endParaRPr lang="es-CO" sz="2000">
                        <a:solidFill>
                          <a:schemeClr val="bg1"/>
                        </a:solidFill>
                        <a:effectLst/>
                        <a:latin typeface="Google Sans Text"/>
                      </a:endParaRPr>
                    </a:p>
                  </a:txBody>
                  <a:tcPr marL="114300" marR="114300" marT="76200" marB="76200" anchor="ctr"/>
                </a:tc>
                <a:tc>
                  <a:txBody>
                    <a:bodyPr/>
                    <a:lstStyle/>
                    <a:p>
                      <a:pPr rtl="0">
                        <a:buNone/>
                      </a:pPr>
                      <a:r>
                        <a:rPr lang="es-CO" sz="2000" b="1" dirty="0">
                          <a:solidFill>
                            <a:schemeClr val="bg1"/>
                          </a:solidFill>
                          <a:effectLst/>
                        </a:rPr>
                        <a:t>Impacto</a:t>
                      </a:r>
                      <a:endParaRPr lang="es-CO" sz="2000" dirty="0">
                        <a:solidFill>
                          <a:schemeClr val="bg1"/>
                        </a:solidFill>
                        <a:effectLst/>
                        <a:latin typeface="Google Sans Text"/>
                      </a:endParaRPr>
                    </a:p>
                  </a:txBody>
                  <a:tcPr marL="114300" marR="114300" marT="76200" marB="76200" anchor="ctr"/>
                </a:tc>
                <a:extLst>
                  <a:ext uri="{0D108BD9-81ED-4DB2-BD59-A6C34878D82A}">
                    <a16:rowId xmlns:a16="http://schemas.microsoft.com/office/drawing/2014/main" val="1793522500"/>
                  </a:ext>
                </a:extLst>
              </a:tr>
              <a:tr h="1205154">
                <a:tc>
                  <a:txBody>
                    <a:bodyPr/>
                    <a:lstStyle/>
                    <a:p>
                      <a:pPr rtl="0">
                        <a:buNone/>
                      </a:pPr>
                      <a:r>
                        <a:rPr lang="es-ES" sz="2000" b="1" dirty="0">
                          <a:solidFill>
                            <a:schemeClr val="bg1"/>
                          </a:solidFill>
                          <a:effectLst/>
                        </a:rPr>
                        <a:t>Lectura lenta de toda la tabla</a:t>
                      </a:r>
                      <a:endParaRPr lang="es-ES" sz="2000" dirty="0">
                        <a:solidFill>
                          <a:schemeClr val="bg1"/>
                        </a:solidFill>
                        <a:effectLst/>
                        <a:latin typeface="Google Sans Text"/>
                      </a:endParaRPr>
                    </a:p>
                  </a:txBody>
                  <a:tcPr marL="114300" marR="114300" marT="76200" marB="76200" anchor="ctr"/>
                </a:tc>
                <a:tc>
                  <a:txBody>
                    <a:bodyPr/>
                    <a:lstStyle/>
                    <a:p>
                      <a:pPr rtl="0">
                        <a:buNone/>
                      </a:pPr>
                      <a:r>
                        <a:rPr lang="es-CO" sz="2000">
                          <a:solidFill>
                            <a:srgbClr val="1F1F1F"/>
                          </a:solidFill>
                          <a:effectLst/>
                        </a:rPr>
                        <a:t>Crear Índices (B-Tree)</a:t>
                      </a:r>
                      <a:endParaRPr lang="es-CO" sz="2000">
                        <a:solidFill>
                          <a:srgbClr val="1F1F1F"/>
                        </a:solidFill>
                        <a:effectLst/>
                        <a:latin typeface="Google Sans Text"/>
                      </a:endParaRPr>
                    </a:p>
                  </a:txBody>
                  <a:tcPr marL="114300" marR="114300" marT="76200" marB="76200" anchor="ctr"/>
                </a:tc>
                <a:tc>
                  <a:txBody>
                    <a:bodyPr/>
                    <a:lstStyle/>
                    <a:p>
                      <a:pPr rtl="0">
                        <a:buNone/>
                      </a:pPr>
                      <a:r>
                        <a:rPr lang="es-CO" sz="2000">
                          <a:solidFill>
                            <a:srgbClr val="1F1F1F"/>
                          </a:solidFill>
                          <a:effectLst/>
                        </a:rPr>
                        <a:t>Alto</a:t>
                      </a:r>
                      <a:endParaRPr lang="es-CO" sz="2000">
                        <a:solidFill>
                          <a:srgbClr val="1F1F1F"/>
                        </a:solidFill>
                        <a:effectLst/>
                        <a:latin typeface="Google Sans Text"/>
                      </a:endParaRPr>
                    </a:p>
                  </a:txBody>
                  <a:tcPr marL="114300" marR="114300" marT="76200" marB="76200" anchor="ctr"/>
                </a:tc>
                <a:extLst>
                  <a:ext uri="{0D108BD9-81ED-4DB2-BD59-A6C34878D82A}">
                    <a16:rowId xmlns:a16="http://schemas.microsoft.com/office/drawing/2014/main" val="1661186437"/>
                  </a:ext>
                </a:extLst>
              </a:tr>
              <a:tr h="516495">
                <a:tc>
                  <a:txBody>
                    <a:bodyPr/>
                    <a:lstStyle/>
                    <a:p>
                      <a:pPr rtl="0">
                        <a:buNone/>
                      </a:pPr>
                      <a:r>
                        <a:rPr lang="es-CO" sz="2000" b="1" dirty="0" err="1">
                          <a:solidFill>
                            <a:schemeClr val="bg1"/>
                          </a:solidFill>
                          <a:effectLst/>
                        </a:rPr>
                        <a:t>Joins</a:t>
                      </a:r>
                      <a:r>
                        <a:rPr lang="es-CO" sz="2000" b="1" dirty="0">
                          <a:solidFill>
                            <a:schemeClr val="bg1"/>
                          </a:solidFill>
                          <a:effectLst/>
                        </a:rPr>
                        <a:t> Lentos</a:t>
                      </a:r>
                      <a:endParaRPr lang="es-CO" sz="2000" dirty="0">
                        <a:solidFill>
                          <a:schemeClr val="bg1"/>
                        </a:solidFill>
                        <a:effectLst/>
                        <a:latin typeface="Google Sans Text"/>
                      </a:endParaRPr>
                    </a:p>
                  </a:txBody>
                  <a:tcPr marL="114300" marR="114300" marT="76200" marB="76200" anchor="ctr"/>
                </a:tc>
                <a:tc>
                  <a:txBody>
                    <a:bodyPr/>
                    <a:lstStyle/>
                    <a:p>
                      <a:pPr rtl="0">
                        <a:buNone/>
                      </a:pPr>
                      <a:r>
                        <a:rPr lang="es-CO" sz="2000">
                          <a:solidFill>
                            <a:srgbClr val="1F1F1F"/>
                          </a:solidFill>
                          <a:effectLst/>
                        </a:rPr>
                        <a:t>Indexar Foreign Keys</a:t>
                      </a:r>
                      <a:endParaRPr lang="es-CO" sz="2000">
                        <a:solidFill>
                          <a:srgbClr val="1F1F1F"/>
                        </a:solidFill>
                        <a:effectLst/>
                        <a:latin typeface="Google Sans Text"/>
                      </a:endParaRPr>
                    </a:p>
                  </a:txBody>
                  <a:tcPr marL="114300" marR="114300" marT="76200" marB="76200" anchor="ctr"/>
                </a:tc>
                <a:tc>
                  <a:txBody>
                    <a:bodyPr/>
                    <a:lstStyle/>
                    <a:p>
                      <a:pPr rtl="0">
                        <a:buNone/>
                      </a:pPr>
                      <a:r>
                        <a:rPr lang="es-CO" sz="2000" dirty="0">
                          <a:solidFill>
                            <a:srgbClr val="1F1F1F"/>
                          </a:solidFill>
                          <a:effectLst/>
                        </a:rPr>
                        <a:t>Medio</a:t>
                      </a:r>
                      <a:endParaRPr lang="es-CO" sz="2000" dirty="0">
                        <a:solidFill>
                          <a:srgbClr val="1F1F1F"/>
                        </a:solidFill>
                        <a:effectLst/>
                        <a:latin typeface="Google Sans Text"/>
                      </a:endParaRPr>
                    </a:p>
                  </a:txBody>
                  <a:tcPr marL="114300" marR="114300" marT="76200" marB="76200" anchor="ctr"/>
                </a:tc>
                <a:extLst>
                  <a:ext uri="{0D108BD9-81ED-4DB2-BD59-A6C34878D82A}">
                    <a16:rowId xmlns:a16="http://schemas.microsoft.com/office/drawing/2014/main" val="4119541845"/>
                  </a:ext>
                </a:extLst>
              </a:tr>
              <a:tr h="1205154">
                <a:tc>
                  <a:txBody>
                    <a:bodyPr/>
                    <a:lstStyle/>
                    <a:p>
                      <a:pPr rtl="0">
                        <a:buNone/>
                      </a:pPr>
                      <a:r>
                        <a:rPr lang="es-CO" sz="2000" b="1" dirty="0">
                          <a:solidFill>
                            <a:schemeClr val="bg1"/>
                          </a:solidFill>
                          <a:effectLst/>
                        </a:rPr>
                        <a:t>Consultas repetitivas pesadas</a:t>
                      </a:r>
                      <a:endParaRPr lang="es-CO" sz="2000" dirty="0">
                        <a:solidFill>
                          <a:schemeClr val="bg1"/>
                        </a:solidFill>
                        <a:effectLst/>
                        <a:latin typeface="Google Sans Text"/>
                      </a:endParaRPr>
                    </a:p>
                  </a:txBody>
                  <a:tcPr marL="114300" marR="114300" marT="76200" marB="76200" anchor="ctr"/>
                </a:tc>
                <a:tc>
                  <a:txBody>
                    <a:bodyPr/>
                    <a:lstStyle/>
                    <a:p>
                      <a:pPr rtl="0">
                        <a:buNone/>
                      </a:pPr>
                      <a:r>
                        <a:rPr lang="es-CO" sz="2000">
                          <a:solidFill>
                            <a:srgbClr val="1F1F1F"/>
                          </a:solidFill>
                          <a:effectLst/>
                        </a:rPr>
                        <a:t>Vistas Materializadas</a:t>
                      </a:r>
                      <a:endParaRPr lang="es-CO" sz="2000">
                        <a:solidFill>
                          <a:srgbClr val="1F1F1F"/>
                        </a:solidFill>
                        <a:effectLst/>
                        <a:latin typeface="Google Sans Text"/>
                      </a:endParaRPr>
                    </a:p>
                  </a:txBody>
                  <a:tcPr marL="114300" marR="114300" marT="76200" marB="76200" anchor="ctr"/>
                </a:tc>
                <a:tc>
                  <a:txBody>
                    <a:bodyPr/>
                    <a:lstStyle/>
                    <a:p>
                      <a:pPr rtl="0">
                        <a:buNone/>
                      </a:pPr>
                      <a:r>
                        <a:rPr lang="es-CO" sz="2000">
                          <a:solidFill>
                            <a:srgbClr val="1F1F1F"/>
                          </a:solidFill>
                          <a:effectLst/>
                        </a:rPr>
                        <a:t>Muy Alto</a:t>
                      </a:r>
                      <a:endParaRPr lang="es-CO" sz="2000">
                        <a:solidFill>
                          <a:srgbClr val="1F1F1F"/>
                        </a:solidFill>
                        <a:effectLst/>
                        <a:latin typeface="Google Sans Text"/>
                      </a:endParaRPr>
                    </a:p>
                  </a:txBody>
                  <a:tcPr marL="114300" marR="114300" marT="76200" marB="76200" anchor="ctr"/>
                </a:tc>
                <a:extLst>
                  <a:ext uri="{0D108BD9-81ED-4DB2-BD59-A6C34878D82A}">
                    <a16:rowId xmlns:a16="http://schemas.microsoft.com/office/drawing/2014/main" val="4236717374"/>
                  </a:ext>
                </a:extLst>
              </a:tr>
              <a:tr h="1205154">
                <a:tc>
                  <a:txBody>
                    <a:bodyPr/>
                    <a:lstStyle/>
                    <a:p>
                      <a:pPr rtl="0">
                        <a:buNone/>
                      </a:pPr>
                      <a:r>
                        <a:rPr lang="es-CO" sz="2000" b="1" dirty="0">
                          <a:solidFill>
                            <a:schemeClr val="bg1"/>
                          </a:solidFill>
                          <a:effectLst/>
                        </a:rPr>
                        <a:t>Tráfico de red excesivo</a:t>
                      </a:r>
                      <a:endParaRPr lang="es-CO" sz="2000" dirty="0">
                        <a:solidFill>
                          <a:schemeClr val="bg1"/>
                        </a:solidFill>
                        <a:effectLst/>
                        <a:latin typeface="Google Sans Text"/>
                      </a:endParaRPr>
                    </a:p>
                  </a:txBody>
                  <a:tcPr marL="114300" marR="114300" marT="76200" marB="76200" anchor="ctr"/>
                </a:tc>
                <a:tc>
                  <a:txBody>
                    <a:bodyPr/>
                    <a:lstStyle/>
                    <a:p>
                      <a:pPr rtl="0">
                        <a:buNone/>
                      </a:pPr>
                      <a:r>
                        <a:rPr lang="es-CO" sz="2000" dirty="0">
                          <a:solidFill>
                            <a:srgbClr val="1F1F1F"/>
                          </a:solidFill>
                          <a:effectLst/>
                        </a:rPr>
                        <a:t>Evitar </a:t>
                      </a:r>
                      <a:r>
                        <a:rPr lang="es-CO" sz="2000" dirty="0">
                          <a:solidFill>
                            <a:srgbClr val="444746"/>
                          </a:solidFill>
                          <a:effectLst/>
                        </a:rPr>
                        <a:t>SELECT *</a:t>
                      </a:r>
                      <a:r>
                        <a:rPr lang="es-CO" sz="2000" dirty="0">
                          <a:solidFill>
                            <a:srgbClr val="1F1F1F"/>
                          </a:solidFill>
                          <a:effectLst/>
                        </a:rPr>
                        <a:t>, pedir columnas específicas</a:t>
                      </a:r>
                      <a:endParaRPr lang="es-CO" sz="2000" dirty="0">
                        <a:solidFill>
                          <a:srgbClr val="1F1F1F"/>
                        </a:solidFill>
                        <a:effectLst/>
                        <a:latin typeface="Google Sans Text"/>
                      </a:endParaRPr>
                    </a:p>
                  </a:txBody>
                  <a:tcPr marL="114300" marR="114300" marT="76200" marB="76200" anchor="ctr"/>
                </a:tc>
                <a:tc>
                  <a:txBody>
                    <a:bodyPr/>
                    <a:lstStyle/>
                    <a:p>
                      <a:pPr rtl="0">
                        <a:buNone/>
                      </a:pPr>
                      <a:r>
                        <a:rPr lang="es-CO" sz="2000" dirty="0">
                          <a:solidFill>
                            <a:srgbClr val="1F1F1F"/>
                          </a:solidFill>
                          <a:effectLst/>
                        </a:rPr>
                        <a:t>Bajo (pero acumulativo)</a:t>
                      </a:r>
                      <a:endParaRPr lang="es-CO" sz="2000" dirty="0">
                        <a:solidFill>
                          <a:srgbClr val="1F1F1F"/>
                        </a:solidFill>
                        <a:effectLst/>
                        <a:latin typeface="Google Sans Text"/>
                      </a:endParaRPr>
                    </a:p>
                  </a:txBody>
                  <a:tcPr marL="114300" marR="114300" marT="76200" marB="76200" anchor="ctr"/>
                </a:tc>
                <a:extLst>
                  <a:ext uri="{0D108BD9-81ED-4DB2-BD59-A6C34878D82A}">
                    <a16:rowId xmlns:a16="http://schemas.microsoft.com/office/drawing/2014/main" val="1289492348"/>
                  </a:ext>
                </a:extLst>
              </a:tr>
            </a:tbl>
          </a:graphicData>
        </a:graphic>
      </p:graphicFrame>
    </p:spTree>
    <p:extLst>
      <p:ext uri="{BB962C8B-B14F-4D97-AF65-F5344CB8AC3E}">
        <p14:creationId xmlns:p14="http://schemas.microsoft.com/office/powerpoint/2010/main" val="33877223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D2D22F-48A4-07E7-3152-EE0ADE06FB1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1202C65E-AAE3-248A-5728-36EBBD297F0A}"/>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B931E612-C340-B20E-49BA-40D3550CF52B}"/>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24CA491A-D03D-1724-E6C3-D056A7A0B10E}"/>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13D1A213-DFAC-1DE4-D905-044537702B88}"/>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D52D1421-E937-EE78-A15C-38F72E0E1B1F}"/>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71B58A17-E68D-436C-89D4-FA094457A450}"/>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220564A0-A0F5-514D-10F6-C56588A09C01}"/>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4D005F58-C994-964C-8FBD-FC0ED4FC94F9}"/>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BEDF3BE7-DE02-02AF-7330-16925405CC98}"/>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4B9CC491-742D-91C9-112A-D078D5CC15E0}"/>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Tree>
    <p:extLst>
      <p:ext uri="{BB962C8B-B14F-4D97-AF65-F5344CB8AC3E}">
        <p14:creationId xmlns:p14="http://schemas.microsoft.com/office/powerpoint/2010/main" val="18927503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grpSp>
        <p:nvGrpSpPr>
          <p:cNvPr id="361" name="Google Shape;361;p8"/>
          <p:cNvGrpSpPr/>
          <p:nvPr/>
        </p:nvGrpSpPr>
        <p:grpSpPr>
          <a:xfrm rot="10800000">
            <a:off x="10392303" y="0"/>
            <a:ext cx="7895697" cy="10431661"/>
            <a:chOff x="0" y="-38100"/>
            <a:chExt cx="2079525" cy="2747433"/>
          </a:xfrm>
        </p:grpSpPr>
        <p:sp>
          <p:nvSpPr>
            <p:cNvPr id="362" name="Google Shape;362;p8"/>
            <p:cNvSpPr/>
            <p:nvPr/>
          </p:nvSpPr>
          <p:spPr>
            <a:xfrm>
              <a:off x="0" y="0"/>
              <a:ext cx="2079525" cy="2709333"/>
            </a:xfrm>
            <a:custGeom>
              <a:avLst/>
              <a:gdLst/>
              <a:ahLst/>
              <a:cxnLst/>
              <a:rect l="l" t="t" r="r" b="b"/>
              <a:pathLst>
                <a:path w="2079525" h="2709333" extrusionOk="0">
                  <a:moveTo>
                    <a:pt x="0" y="0"/>
                  </a:moveTo>
                  <a:lnTo>
                    <a:pt x="2079525" y="0"/>
                  </a:lnTo>
                  <a:lnTo>
                    <a:pt x="2079525" y="2709333"/>
                  </a:lnTo>
                  <a:lnTo>
                    <a:pt x="0" y="2709333"/>
                  </a:lnTo>
                  <a:close/>
                </a:path>
              </a:pathLst>
            </a:custGeom>
            <a:gradFill>
              <a:gsLst>
                <a:gs pos="0">
                  <a:srgbClr val="6B1374"/>
                </a:gs>
                <a:gs pos="33333">
                  <a:srgbClr val="700A89"/>
                </a:gs>
                <a:gs pos="66667">
                  <a:srgbClr val="C20052"/>
                </a:gs>
                <a:gs pos="100000">
                  <a:srgbClr val="FF0055"/>
                </a:gs>
              </a:gsLst>
              <a:lin ang="54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3" name="Google Shape;363;p8"/>
            <p:cNvSpPr txBox="1"/>
            <p:nvPr/>
          </p:nvSpPr>
          <p:spPr>
            <a:xfrm>
              <a:off x="0" y="-38100"/>
              <a:ext cx="2079525"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364" name="Google Shape;364;p8"/>
          <p:cNvSpPr/>
          <p:nvPr/>
        </p:nvSpPr>
        <p:spPr>
          <a:xfrm>
            <a:off x="9562641" y="4953536"/>
            <a:ext cx="4777510" cy="4687932"/>
          </a:xfrm>
          <a:custGeom>
            <a:avLst/>
            <a:gdLst/>
            <a:ahLst/>
            <a:cxnLst/>
            <a:rect l="l" t="t" r="r" b="b"/>
            <a:pathLst>
              <a:path w="4777510" h="4687932" extrusionOk="0">
                <a:moveTo>
                  <a:pt x="0" y="0"/>
                </a:moveTo>
                <a:lnTo>
                  <a:pt x="4777511" y="0"/>
                </a:lnTo>
                <a:lnTo>
                  <a:pt x="4777511" y="4687932"/>
                </a:lnTo>
                <a:lnTo>
                  <a:pt x="0" y="4687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5" name="Google Shape;365;p8"/>
          <p:cNvSpPr/>
          <p:nvPr/>
        </p:nvSpPr>
        <p:spPr>
          <a:xfrm rot="10800000">
            <a:off x="14340152" y="455568"/>
            <a:ext cx="4777510" cy="4687932"/>
          </a:xfrm>
          <a:custGeom>
            <a:avLst/>
            <a:gdLst/>
            <a:ahLst/>
            <a:cxnLst/>
            <a:rect l="l" t="t" r="r" b="b"/>
            <a:pathLst>
              <a:path w="4777510" h="4687932" extrusionOk="0">
                <a:moveTo>
                  <a:pt x="0" y="0"/>
                </a:moveTo>
                <a:lnTo>
                  <a:pt x="4777510" y="0"/>
                </a:lnTo>
                <a:lnTo>
                  <a:pt x="4777510" y="4687932"/>
                </a:lnTo>
                <a:lnTo>
                  <a:pt x="0" y="4687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66" name="Google Shape;366;p8"/>
          <p:cNvGrpSpPr/>
          <p:nvPr/>
        </p:nvGrpSpPr>
        <p:grpSpPr>
          <a:xfrm rot="1460314">
            <a:off x="11030759" y="4449732"/>
            <a:ext cx="7356554" cy="1393786"/>
            <a:chOff x="0" y="-38100"/>
            <a:chExt cx="1937529" cy="367088"/>
          </a:xfrm>
        </p:grpSpPr>
        <p:sp>
          <p:nvSpPr>
            <p:cNvPr id="367" name="Google Shape;367;p8"/>
            <p:cNvSpPr/>
            <p:nvPr/>
          </p:nvSpPr>
          <p:spPr>
            <a:xfrm>
              <a:off x="0" y="0"/>
              <a:ext cx="1937528" cy="328988"/>
            </a:xfrm>
            <a:custGeom>
              <a:avLst/>
              <a:gdLst/>
              <a:ahLst/>
              <a:cxnLst/>
              <a:rect l="l" t="t" r="r" b="b"/>
              <a:pathLst>
                <a:path w="1937528" h="328988" extrusionOk="0">
                  <a:moveTo>
                    <a:pt x="105238" y="0"/>
                  </a:moveTo>
                  <a:lnTo>
                    <a:pt x="1832290" y="0"/>
                  </a:lnTo>
                  <a:cubicBezTo>
                    <a:pt x="1860201" y="0"/>
                    <a:pt x="1886969" y="11088"/>
                    <a:pt x="1906705" y="30824"/>
                  </a:cubicBezTo>
                  <a:cubicBezTo>
                    <a:pt x="1926441" y="50560"/>
                    <a:pt x="1937528" y="77327"/>
                    <a:pt x="1937528" y="105238"/>
                  </a:cubicBezTo>
                  <a:lnTo>
                    <a:pt x="1937528" y="223749"/>
                  </a:lnTo>
                  <a:cubicBezTo>
                    <a:pt x="1937528" y="281871"/>
                    <a:pt x="1890412" y="328988"/>
                    <a:pt x="1832290" y="328988"/>
                  </a:cubicBezTo>
                  <a:lnTo>
                    <a:pt x="105238" y="328988"/>
                  </a:lnTo>
                  <a:cubicBezTo>
                    <a:pt x="77327" y="328988"/>
                    <a:pt x="50560" y="317900"/>
                    <a:pt x="30824" y="298164"/>
                  </a:cubicBezTo>
                  <a:cubicBezTo>
                    <a:pt x="11088" y="278428"/>
                    <a:pt x="0" y="251660"/>
                    <a:pt x="0" y="223749"/>
                  </a:cubicBezTo>
                  <a:lnTo>
                    <a:pt x="0" y="105238"/>
                  </a:lnTo>
                  <a:cubicBezTo>
                    <a:pt x="0" y="47117"/>
                    <a:pt x="47117" y="0"/>
                    <a:pt x="10523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8" name="Google Shape;368;p8"/>
            <p:cNvSpPr txBox="1"/>
            <p:nvPr/>
          </p:nvSpPr>
          <p:spPr>
            <a:xfrm>
              <a:off x="0" y="-38100"/>
              <a:ext cx="1937529" cy="36708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69" name="Google Shape;369;p8"/>
          <p:cNvGrpSpPr/>
          <p:nvPr/>
        </p:nvGrpSpPr>
        <p:grpSpPr>
          <a:xfrm>
            <a:off x="2068637" y="2993049"/>
            <a:ext cx="6434234" cy="2940731"/>
            <a:chOff x="0" y="-560842"/>
            <a:chExt cx="8578979" cy="3920975"/>
          </a:xfrm>
        </p:grpSpPr>
        <p:grpSp>
          <p:nvGrpSpPr>
            <p:cNvPr id="370" name="Google Shape;370;p8"/>
            <p:cNvGrpSpPr/>
            <p:nvPr/>
          </p:nvGrpSpPr>
          <p:grpSpPr>
            <a:xfrm>
              <a:off x="0" y="-560842"/>
              <a:ext cx="8578979" cy="3920975"/>
              <a:chOff x="0" y="-38100"/>
              <a:chExt cx="582801" cy="266366"/>
            </a:xfrm>
          </p:grpSpPr>
          <p:sp>
            <p:nvSpPr>
              <p:cNvPr id="371" name="Google Shape;371;p8"/>
              <p:cNvSpPr/>
              <p:nvPr/>
            </p:nvSpPr>
            <p:spPr>
              <a:xfrm>
                <a:off x="0" y="0"/>
                <a:ext cx="582801" cy="228266"/>
              </a:xfrm>
              <a:custGeom>
                <a:avLst/>
                <a:gdLst/>
                <a:ahLst/>
                <a:cxnLst/>
                <a:rect l="l" t="t" r="r" b="b"/>
                <a:pathLst>
                  <a:path w="582801" h="228266" extrusionOk="0">
                    <a:moveTo>
                      <a:pt x="87467" y="0"/>
                    </a:moveTo>
                    <a:lnTo>
                      <a:pt x="495335" y="0"/>
                    </a:lnTo>
                    <a:cubicBezTo>
                      <a:pt x="543641" y="0"/>
                      <a:pt x="582801" y="39160"/>
                      <a:pt x="582801" y="87467"/>
                    </a:cubicBezTo>
                    <a:lnTo>
                      <a:pt x="582801" y="140800"/>
                    </a:lnTo>
                    <a:cubicBezTo>
                      <a:pt x="582801" y="189106"/>
                      <a:pt x="543641" y="228266"/>
                      <a:pt x="495335" y="228266"/>
                    </a:cubicBezTo>
                    <a:lnTo>
                      <a:pt x="87467" y="228266"/>
                    </a:lnTo>
                    <a:cubicBezTo>
                      <a:pt x="39160" y="228266"/>
                      <a:pt x="0" y="189106"/>
                      <a:pt x="0" y="140800"/>
                    </a:cubicBezTo>
                    <a:lnTo>
                      <a:pt x="0" y="87467"/>
                    </a:lnTo>
                    <a:cubicBezTo>
                      <a:pt x="0" y="39160"/>
                      <a:pt x="39160" y="0"/>
                      <a:pt x="87467" y="0"/>
                    </a:cubicBezTo>
                    <a:close/>
                  </a:path>
                </a:pathLst>
              </a:custGeom>
              <a:solidFill>
                <a:srgbClr val="000000">
                  <a:alpha val="0"/>
                </a:srgbClr>
              </a:solidFill>
              <a:ln w="38100" cap="rnd" cmpd="sng">
                <a:solidFill>
                  <a:srgbClr val="6B1374"/>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2" name="Google Shape;372;p8"/>
              <p:cNvSpPr txBox="1"/>
              <p:nvPr/>
            </p:nvSpPr>
            <p:spPr>
              <a:xfrm>
                <a:off x="0" y="-38100"/>
                <a:ext cx="582801" cy="266366"/>
              </a:xfrm>
              <a:prstGeom prst="rect">
                <a:avLst/>
              </a:prstGeom>
              <a:noFill/>
              <a:ln>
                <a:noFill/>
              </a:ln>
            </p:spPr>
            <p:txBody>
              <a:bodyPr spcFirstLastPara="1" wrap="square" lIns="50800" tIns="50800" rIns="50800" bIns="50800" anchor="ctr" anchorCtr="0">
                <a:noAutofit/>
              </a:bodyPr>
              <a:lstStyle/>
              <a:p>
                <a:pPr marL="0" marR="0" lvl="0" indent="0" algn="ctr" rtl="0">
                  <a:lnSpc>
                    <a:spcPct val="147777"/>
                  </a:lnSpc>
                  <a:spcBef>
                    <a:spcPts val="0"/>
                  </a:spcBef>
                  <a:spcAft>
                    <a:spcPts val="0"/>
                  </a:spcAft>
                  <a:buNone/>
                </a:pPr>
                <a:endParaRPr sz="1800">
                  <a:solidFill>
                    <a:schemeClr val="dk1"/>
                  </a:solidFill>
                  <a:latin typeface="Calibri"/>
                  <a:ea typeface="Calibri"/>
                  <a:cs typeface="Calibri"/>
                  <a:sym typeface="Calibri"/>
                </a:endParaRPr>
              </a:p>
            </p:txBody>
          </p:sp>
        </p:grpSp>
        <p:sp>
          <p:nvSpPr>
            <p:cNvPr id="373" name="Google Shape;373;p8"/>
            <p:cNvSpPr txBox="1"/>
            <p:nvPr/>
          </p:nvSpPr>
          <p:spPr>
            <a:xfrm>
              <a:off x="355297" y="630411"/>
              <a:ext cx="7868384" cy="2659190"/>
            </a:xfrm>
            <a:prstGeom prst="rect">
              <a:avLst/>
            </a:prstGeom>
            <a:noFill/>
            <a:ln>
              <a:noFill/>
            </a:ln>
          </p:spPr>
          <p:txBody>
            <a:bodyPr spcFirstLastPara="1" wrap="square" lIns="0" tIns="0" rIns="0" bIns="0" anchor="t" anchorCtr="0">
              <a:spAutoFit/>
            </a:bodyPr>
            <a:lstStyle/>
            <a:p>
              <a:pPr marL="0" marR="0" lvl="0" indent="0" algn="ctr" rtl="0">
                <a:lnSpc>
                  <a:spcPct val="180000"/>
                </a:lnSpc>
                <a:spcBef>
                  <a:spcPts val="0"/>
                </a:spcBef>
                <a:spcAft>
                  <a:spcPts val="0"/>
                </a:spcAft>
                <a:buNone/>
              </a:pPr>
              <a:r>
                <a:rPr lang="es-CO" sz="2400" dirty="0">
                  <a:solidFill>
                    <a:srgbClr val="1F1F1D"/>
                  </a:solidFill>
                  <a:latin typeface="Poppins"/>
                  <a:ea typeface="Poppins"/>
                  <a:cs typeface="Poppins"/>
                  <a:sym typeface="Poppins"/>
                </a:rPr>
                <a:t>Juan Esteban Mejía Velásquez</a:t>
              </a:r>
              <a:endParaRPr dirty="0"/>
            </a:p>
            <a:p>
              <a:pPr marL="0" marR="0" lvl="0" indent="0" algn="ctr" rtl="0">
                <a:lnSpc>
                  <a:spcPct val="216000"/>
                </a:lnSpc>
                <a:spcBef>
                  <a:spcPts val="0"/>
                </a:spcBef>
                <a:spcAft>
                  <a:spcPts val="0"/>
                </a:spcAft>
                <a:buNone/>
              </a:pPr>
              <a:r>
                <a:rPr lang="es-MX" sz="2000" dirty="0">
                  <a:solidFill>
                    <a:srgbClr val="1F1F1D"/>
                  </a:solidFill>
                  <a:latin typeface="Poppins"/>
                  <a:ea typeface="Poppins"/>
                  <a:cs typeface="Poppins"/>
                  <a:sym typeface="Poppins"/>
                </a:rPr>
                <a:t>Docente</a:t>
              </a:r>
              <a:endParaRPr sz="2000" dirty="0">
                <a:solidFill>
                  <a:srgbClr val="1F1F1D"/>
                </a:solidFill>
                <a:latin typeface="Poppins"/>
                <a:ea typeface="Poppins"/>
                <a:cs typeface="Poppins"/>
                <a:sym typeface="Poppins"/>
              </a:endParaRPr>
            </a:p>
            <a:p>
              <a:pPr marL="0" marR="0" lvl="0" indent="0" algn="ctr" rtl="0">
                <a:lnSpc>
                  <a:spcPct val="180000"/>
                </a:lnSpc>
                <a:spcBef>
                  <a:spcPts val="0"/>
                </a:spcBef>
                <a:spcAft>
                  <a:spcPts val="0"/>
                </a:spcAft>
                <a:buNone/>
              </a:pPr>
              <a:r>
                <a:rPr lang="es-MX" sz="2400" u="sng" dirty="0">
                  <a:solidFill>
                    <a:srgbClr val="1F1F1D"/>
                  </a:solidFill>
                  <a:latin typeface="Poppins"/>
                  <a:ea typeface="Poppins"/>
                  <a:cs typeface="Poppins"/>
                  <a:sym typeface="Poppins"/>
                </a:rPr>
                <a:t>Correo</a:t>
              </a:r>
              <a:endParaRPr dirty="0"/>
            </a:p>
          </p:txBody>
        </p:sp>
      </p:grpSp>
      <p:sp>
        <p:nvSpPr>
          <p:cNvPr id="374" name="Google Shape;374;p8">
            <a:hlinkClick r:id="rId4"/>
          </p:cNvPr>
          <p:cNvSpPr/>
          <p:nvPr/>
        </p:nvSpPr>
        <p:spPr>
          <a:xfrm>
            <a:off x="2068637" y="6536925"/>
            <a:ext cx="360000" cy="332550"/>
          </a:xfrm>
          <a:custGeom>
            <a:avLst/>
            <a:gdLst/>
            <a:ahLst/>
            <a:cxnLst/>
            <a:rect l="l" t="t" r="r" b="b"/>
            <a:pathLst>
              <a:path w="360000" h="332550" extrusionOk="0">
                <a:moveTo>
                  <a:pt x="0" y="0"/>
                </a:moveTo>
                <a:lnTo>
                  <a:pt x="360000" y="0"/>
                </a:lnTo>
                <a:lnTo>
                  <a:pt x="360000" y="332550"/>
                </a:lnTo>
                <a:lnTo>
                  <a:pt x="0" y="33255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5" name="Google Shape;375;p8">
            <a:hlinkClick r:id="rId6"/>
          </p:cNvPr>
          <p:cNvSpPr/>
          <p:nvPr/>
        </p:nvSpPr>
        <p:spPr>
          <a:xfrm>
            <a:off x="5758126" y="6535688"/>
            <a:ext cx="360000" cy="360000"/>
          </a:xfrm>
          <a:custGeom>
            <a:avLst/>
            <a:gdLst/>
            <a:ahLst/>
            <a:cxnLst/>
            <a:rect l="l" t="t" r="r" b="b"/>
            <a:pathLst>
              <a:path w="360000" h="360000" extrusionOk="0">
                <a:moveTo>
                  <a:pt x="0" y="0"/>
                </a:moveTo>
                <a:lnTo>
                  <a:pt x="360000" y="0"/>
                </a:lnTo>
                <a:lnTo>
                  <a:pt x="360000" y="360000"/>
                </a:lnTo>
                <a:lnTo>
                  <a:pt x="0" y="360000"/>
                </a:lnTo>
                <a:lnTo>
                  <a:pt x="0" y="0"/>
                </a:lnTo>
                <a:close/>
              </a:path>
            </a:pathLst>
          </a:custGeom>
          <a:blipFill rotWithShape="1">
            <a:blip r:embed="rId7">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6" name="Google Shape;376;p8">
            <a:hlinkClick r:id="rId8"/>
          </p:cNvPr>
          <p:cNvSpPr/>
          <p:nvPr/>
        </p:nvSpPr>
        <p:spPr>
          <a:xfrm>
            <a:off x="5775261" y="7145700"/>
            <a:ext cx="360000" cy="360000"/>
          </a:xfrm>
          <a:custGeom>
            <a:avLst/>
            <a:gdLst/>
            <a:ahLst/>
            <a:cxnLst/>
            <a:rect l="l" t="t" r="r" b="b"/>
            <a:pathLst>
              <a:path w="360000" h="360000" extrusionOk="0">
                <a:moveTo>
                  <a:pt x="0" y="0"/>
                </a:moveTo>
                <a:lnTo>
                  <a:pt x="360000" y="0"/>
                </a:lnTo>
                <a:lnTo>
                  <a:pt x="360000" y="360000"/>
                </a:lnTo>
                <a:lnTo>
                  <a:pt x="0" y="360000"/>
                </a:lnTo>
                <a:lnTo>
                  <a:pt x="0" y="0"/>
                </a:lnTo>
                <a:close/>
              </a:path>
            </a:pathLst>
          </a:custGeom>
          <a:blipFill rotWithShape="1">
            <a:blip r:embed="rId9">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7" name="Google Shape;377;p8"/>
          <p:cNvSpPr/>
          <p:nvPr/>
        </p:nvSpPr>
        <p:spPr>
          <a:xfrm>
            <a:off x="2096214" y="7144126"/>
            <a:ext cx="332423" cy="332422"/>
          </a:xfrm>
          <a:custGeom>
            <a:avLst/>
            <a:gdLst/>
            <a:ahLst/>
            <a:cxnLst/>
            <a:rect l="l" t="t" r="r" b="b"/>
            <a:pathLst>
              <a:path w="332423" h="332422" extrusionOk="0">
                <a:moveTo>
                  <a:pt x="0" y="0"/>
                </a:moveTo>
                <a:lnTo>
                  <a:pt x="332423" y="0"/>
                </a:lnTo>
                <a:lnTo>
                  <a:pt x="332423" y="332423"/>
                </a:lnTo>
                <a:lnTo>
                  <a:pt x="0" y="332423"/>
                </a:lnTo>
                <a:lnTo>
                  <a:pt x="0" y="0"/>
                </a:lnTo>
                <a:close/>
              </a:path>
            </a:pathLst>
          </a:custGeom>
          <a:blipFill rotWithShape="1">
            <a:blip r:embed="rId10">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8" name="Google Shape;378;p8"/>
          <p:cNvSpPr txBox="1"/>
          <p:nvPr/>
        </p:nvSpPr>
        <p:spPr>
          <a:xfrm>
            <a:off x="6214196" y="7136825"/>
            <a:ext cx="1721048" cy="33972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a:solidFill>
                  <a:srgbClr val="1F1F1D"/>
                </a:solidFill>
                <a:latin typeface="Poppins"/>
                <a:ea typeface="Poppins"/>
                <a:cs typeface="Poppins"/>
                <a:sym typeface="Poppins"/>
                <a:hlinkClick r:id="rId8">
                  <a:extLst>
                    <a:ext uri="{A12FA001-AC4F-418D-AE19-62706E023703}">
                      <ahyp:hlinkClr xmlns:ahyp="http://schemas.microsoft.com/office/drawing/2018/hyperlinkcolor" val="tx"/>
                    </a:ext>
                  </a:extLst>
                </a:hlinkClick>
              </a:rPr>
              <a:t>www.enyoi.co</a:t>
            </a:r>
            <a:endParaRPr/>
          </a:p>
        </p:txBody>
      </p:sp>
      <p:sp>
        <p:nvSpPr>
          <p:cNvPr id="379" name="Google Shape;379;p8"/>
          <p:cNvSpPr txBox="1"/>
          <p:nvPr/>
        </p:nvSpPr>
        <p:spPr>
          <a:xfrm>
            <a:off x="6212929" y="6526813"/>
            <a:ext cx="1048048" cy="33972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dirty="0">
                <a:solidFill>
                  <a:srgbClr val="1F1F1D"/>
                </a:solidFill>
                <a:latin typeface="Poppins"/>
                <a:ea typeface="Poppins"/>
                <a:cs typeface="Poppins"/>
                <a:sym typeface="Poppins"/>
                <a:hlinkClick r:id="rId6">
                  <a:extLst>
                    <a:ext uri="{A12FA001-AC4F-418D-AE19-62706E023703}">
                      <ahyp:hlinkClr xmlns:ahyp="http://schemas.microsoft.com/office/drawing/2018/hyperlinkcolor" val="tx"/>
                    </a:ext>
                  </a:extLst>
                </a:hlinkClick>
              </a:rPr>
              <a:t>enyoi.co</a:t>
            </a:r>
            <a:endParaRPr dirty="0"/>
          </a:p>
        </p:txBody>
      </p:sp>
      <p:sp>
        <p:nvSpPr>
          <p:cNvPr id="380" name="Google Shape;380;p8"/>
          <p:cNvSpPr txBox="1"/>
          <p:nvPr/>
        </p:nvSpPr>
        <p:spPr>
          <a:xfrm>
            <a:off x="2520238" y="6526813"/>
            <a:ext cx="2467846" cy="43088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dirty="0">
                <a:solidFill>
                  <a:srgbClr val="1F1F1D"/>
                </a:solidFill>
                <a:latin typeface="Poppins"/>
                <a:ea typeface="Poppins"/>
                <a:cs typeface="Poppins"/>
                <a:sym typeface="Poppins"/>
                <a:hlinkClick r:id="rId4">
                  <a:extLst>
                    <a:ext uri="{A12FA001-AC4F-418D-AE19-62706E023703}">
                      <ahyp:hlinkClr xmlns:ahyp="http://schemas.microsoft.com/office/drawing/2018/hyperlinkcolor" val="tx"/>
                    </a:ext>
                  </a:extLst>
                </a:hlinkClick>
              </a:rPr>
              <a:t>+57 </a:t>
            </a:r>
            <a:r>
              <a:rPr lang="es-MX" sz="2000" u="sng" dirty="0">
                <a:solidFill>
                  <a:srgbClr val="1F1F1D"/>
                </a:solidFill>
                <a:latin typeface="Poppins"/>
                <a:ea typeface="Poppins"/>
                <a:cs typeface="Poppins"/>
                <a:sym typeface="Poppins"/>
              </a:rPr>
              <a:t>301 673 6729</a:t>
            </a:r>
            <a:endParaRPr dirty="0"/>
          </a:p>
        </p:txBody>
      </p:sp>
      <p:sp>
        <p:nvSpPr>
          <p:cNvPr id="381" name="Google Shape;381;p8"/>
          <p:cNvSpPr txBox="1"/>
          <p:nvPr/>
        </p:nvSpPr>
        <p:spPr>
          <a:xfrm>
            <a:off x="2520164" y="7136825"/>
            <a:ext cx="1048048" cy="33972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s-MX" sz="2000" u="sng">
                <a:solidFill>
                  <a:srgbClr val="1F1F1D"/>
                </a:solidFill>
                <a:latin typeface="Poppins"/>
                <a:ea typeface="Poppins"/>
                <a:cs typeface="Poppins"/>
                <a:sym typeface="Poppins"/>
                <a:hlinkClick r:id="rId11">
                  <a:extLst>
                    <a:ext uri="{A12FA001-AC4F-418D-AE19-62706E023703}">
                      <ahyp:hlinkClr xmlns:ahyp="http://schemas.microsoft.com/office/drawing/2018/hyperlinkcolor" val="tx"/>
                    </a:ext>
                  </a:extLst>
                </a:hlinkClick>
              </a:rPr>
              <a:t>enyoi.co</a:t>
            </a:r>
            <a:endParaRPr/>
          </a:p>
        </p:txBody>
      </p:sp>
      <p:grpSp>
        <p:nvGrpSpPr>
          <p:cNvPr id="382" name="Google Shape;382;p8"/>
          <p:cNvGrpSpPr/>
          <p:nvPr/>
        </p:nvGrpSpPr>
        <p:grpSpPr>
          <a:xfrm>
            <a:off x="2068637" y="6865719"/>
            <a:ext cx="2744745" cy="192288"/>
            <a:chOff x="0" y="-38100"/>
            <a:chExt cx="722896" cy="50643"/>
          </a:xfrm>
        </p:grpSpPr>
        <p:sp>
          <p:nvSpPr>
            <p:cNvPr id="383" name="Google Shape;383;p8"/>
            <p:cNvSpPr/>
            <p:nvPr/>
          </p:nvSpPr>
          <p:spPr>
            <a:xfrm>
              <a:off x="0" y="0"/>
              <a:ext cx="722896" cy="12543"/>
            </a:xfrm>
            <a:custGeom>
              <a:avLst/>
              <a:gdLst/>
              <a:ahLst/>
              <a:cxnLst/>
              <a:rect l="l" t="t" r="r" b="b"/>
              <a:pathLst>
                <a:path w="722896" h="12543" extrusionOk="0">
                  <a:moveTo>
                    <a:pt x="6272" y="0"/>
                  </a:moveTo>
                  <a:lnTo>
                    <a:pt x="716624" y="0"/>
                  </a:lnTo>
                  <a:cubicBezTo>
                    <a:pt x="718288" y="0"/>
                    <a:pt x="719883" y="661"/>
                    <a:pt x="721059" y="1837"/>
                  </a:cubicBezTo>
                  <a:cubicBezTo>
                    <a:pt x="722235" y="3013"/>
                    <a:pt x="722896" y="4608"/>
                    <a:pt x="722896" y="6272"/>
                  </a:cubicBezTo>
                  <a:lnTo>
                    <a:pt x="722896" y="6272"/>
                  </a:lnTo>
                  <a:cubicBezTo>
                    <a:pt x="722896" y="7935"/>
                    <a:pt x="722235" y="9530"/>
                    <a:pt x="721059" y="10706"/>
                  </a:cubicBezTo>
                  <a:cubicBezTo>
                    <a:pt x="719883" y="11882"/>
                    <a:pt x="718288" y="12543"/>
                    <a:pt x="716624"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4" name="Google Shape;384;p8"/>
            <p:cNvSpPr txBox="1"/>
            <p:nvPr/>
          </p:nvSpPr>
          <p:spPr>
            <a:xfrm>
              <a:off x="0" y="-38100"/>
              <a:ext cx="722896" cy="5064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85" name="Google Shape;385;p8"/>
          <p:cNvGrpSpPr/>
          <p:nvPr/>
        </p:nvGrpSpPr>
        <p:grpSpPr>
          <a:xfrm>
            <a:off x="5758126" y="6865719"/>
            <a:ext cx="2744745" cy="192288"/>
            <a:chOff x="0" y="-38100"/>
            <a:chExt cx="722896" cy="50643"/>
          </a:xfrm>
        </p:grpSpPr>
        <p:sp>
          <p:nvSpPr>
            <p:cNvPr id="386" name="Google Shape;386;p8"/>
            <p:cNvSpPr/>
            <p:nvPr/>
          </p:nvSpPr>
          <p:spPr>
            <a:xfrm>
              <a:off x="0" y="0"/>
              <a:ext cx="722896" cy="12543"/>
            </a:xfrm>
            <a:custGeom>
              <a:avLst/>
              <a:gdLst/>
              <a:ahLst/>
              <a:cxnLst/>
              <a:rect l="l" t="t" r="r" b="b"/>
              <a:pathLst>
                <a:path w="722896" h="12543" extrusionOk="0">
                  <a:moveTo>
                    <a:pt x="6272" y="0"/>
                  </a:moveTo>
                  <a:lnTo>
                    <a:pt x="716624" y="0"/>
                  </a:lnTo>
                  <a:cubicBezTo>
                    <a:pt x="718288" y="0"/>
                    <a:pt x="719883" y="661"/>
                    <a:pt x="721059" y="1837"/>
                  </a:cubicBezTo>
                  <a:cubicBezTo>
                    <a:pt x="722235" y="3013"/>
                    <a:pt x="722896" y="4608"/>
                    <a:pt x="722896" y="6272"/>
                  </a:cubicBezTo>
                  <a:lnTo>
                    <a:pt x="722896" y="6272"/>
                  </a:lnTo>
                  <a:cubicBezTo>
                    <a:pt x="722896" y="7935"/>
                    <a:pt x="722235" y="9530"/>
                    <a:pt x="721059" y="10706"/>
                  </a:cubicBezTo>
                  <a:cubicBezTo>
                    <a:pt x="719883" y="11882"/>
                    <a:pt x="718288" y="12543"/>
                    <a:pt x="716624"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a:gsLst>
                <a:gs pos="0">
                  <a:srgbClr val="6B1374"/>
                </a:gs>
                <a:gs pos="33333">
                  <a:srgbClr val="700A89"/>
                </a:gs>
                <a:gs pos="66667">
                  <a:srgbClr val="C20052"/>
                </a:gs>
                <a:gs pos="100000">
                  <a:srgbClr val="FF0055"/>
                </a:gs>
              </a:gsLst>
              <a:lin ang="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7" name="Google Shape;387;p8"/>
            <p:cNvSpPr txBox="1"/>
            <p:nvPr/>
          </p:nvSpPr>
          <p:spPr>
            <a:xfrm>
              <a:off x="0" y="-38100"/>
              <a:ext cx="722896" cy="5064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pic>
        <p:nvPicPr>
          <p:cNvPr id="388" name="Google Shape;388;p8"/>
          <p:cNvPicPr preferRelativeResize="0"/>
          <p:nvPr/>
        </p:nvPicPr>
        <p:blipFill rotWithShape="1">
          <a:blip r:embed="rId12">
            <a:alphaModFix/>
          </a:blip>
          <a:srcRect l="53990" t="15859" r="8554" b="69322"/>
          <a:stretch/>
        </p:blipFill>
        <p:spPr>
          <a:xfrm>
            <a:off x="5001939" y="578151"/>
            <a:ext cx="4721448" cy="1048052"/>
          </a:xfrm>
          <a:prstGeom prst="rect">
            <a:avLst/>
          </a:prstGeom>
          <a:noFill/>
          <a:ln>
            <a:noFill/>
          </a:ln>
        </p:spPr>
      </p:pic>
      <p:sp>
        <p:nvSpPr>
          <p:cNvPr id="389" name="Google Shape;389;p8"/>
          <p:cNvSpPr/>
          <p:nvPr/>
        </p:nvSpPr>
        <p:spPr>
          <a:xfrm>
            <a:off x="729281" y="455568"/>
            <a:ext cx="3004519" cy="1201808"/>
          </a:xfrm>
          <a:custGeom>
            <a:avLst/>
            <a:gdLst/>
            <a:ahLst/>
            <a:cxnLst/>
            <a:rect l="l" t="t" r="r" b="b"/>
            <a:pathLst>
              <a:path w="3457174" h="1382870" extrusionOk="0">
                <a:moveTo>
                  <a:pt x="0" y="0"/>
                </a:moveTo>
                <a:lnTo>
                  <a:pt x="3457174" y="0"/>
                </a:lnTo>
                <a:lnTo>
                  <a:pt x="3457174" y="1382870"/>
                </a:lnTo>
                <a:lnTo>
                  <a:pt x="0" y="1382870"/>
                </a:lnTo>
                <a:lnTo>
                  <a:pt x="0" y="0"/>
                </a:lnTo>
                <a:close/>
              </a:path>
            </a:pathLst>
          </a:custGeom>
          <a:blipFill rotWithShape="1">
            <a:blip r:embed="rId1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472B49-FEAE-72F9-8D5D-959E22F625B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7E64B8B-5F10-42DA-9CFB-888958631576}"/>
              </a:ext>
            </a:extLst>
          </p:cNvPr>
          <p:cNvSpPr/>
          <p:nvPr/>
        </p:nvSpPr>
        <p:spPr>
          <a:xfrm>
            <a:off x="16526945" y="207818"/>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3" name="Group 3">
            <a:extLst>
              <a:ext uri="{FF2B5EF4-FFF2-40B4-BE49-F238E27FC236}">
                <a16:creationId xmlns:a16="http://schemas.microsoft.com/office/drawing/2014/main" id="{8D798B75-D7B3-51D5-A34D-7D0221D09C3A}"/>
              </a:ext>
            </a:extLst>
          </p:cNvPr>
          <p:cNvGrpSpPr/>
          <p:nvPr/>
        </p:nvGrpSpPr>
        <p:grpSpPr>
          <a:xfrm>
            <a:off x="-76200" y="0"/>
            <a:ext cx="449045" cy="10287000"/>
            <a:chOff x="0" y="0"/>
            <a:chExt cx="598727" cy="13716000"/>
          </a:xfrm>
        </p:grpSpPr>
        <p:grpSp>
          <p:nvGrpSpPr>
            <p:cNvPr id="4" name="Group 4">
              <a:extLst>
                <a:ext uri="{FF2B5EF4-FFF2-40B4-BE49-F238E27FC236}">
                  <a16:creationId xmlns:a16="http://schemas.microsoft.com/office/drawing/2014/main" id="{A6807FD5-DD60-8140-23A7-7D81D3D1BF69}"/>
                </a:ext>
              </a:extLst>
            </p:cNvPr>
            <p:cNvGrpSpPr/>
            <p:nvPr/>
          </p:nvGrpSpPr>
          <p:grpSpPr>
            <a:xfrm>
              <a:off x="77114" y="0"/>
              <a:ext cx="444500" cy="13716000"/>
              <a:chOff x="0" y="0"/>
              <a:chExt cx="87802" cy="2709333"/>
            </a:xfrm>
          </p:grpSpPr>
          <p:sp>
            <p:nvSpPr>
              <p:cNvPr id="5" name="Freeform 5">
                <a:extLst>
                  <a:ext uri="{FF2B5EF4-FFF2-40B4-BE49-F238E27FC236}">
                    <a16:creationId xmlns:a16="http://schemas.microsoft.com/office/drawing/2014/main" id="{630C1AB4-C7AE-DD2B-E403-B0BA99275411}"/>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6" name="TextBox 6">
                <a:extLst>
                  <a:ext uri="{FF2B5EF4-FFF2-40B4-BE49-F238E27FC236}">
                    <a16:creationId xmlns:a16="http://schemas.microsoft.com/office/drawing/2014/main" id="{25893DF9-6994-6E3F-70C9-C0F03EEC192F}"/>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7" name="Freeform 7">
              <a:extLst>
                <a:ext uri="{FF2B5EF4-FFF2-40B4-BE49-F238E27FC236}">
                  <a16:creationId xmlns:a16="http://schemas.microsoft.com/office/drawing/2014/main" id="{12A793E9-05C3-289F-B88A-841D830A1030}"/>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8" name="Freeform 8">
              <a:extLst>
                <a:ext uri="{FF2B5EF4-FFF2-40B4-BE49-F238E27FC236}">
                  <a16:creationId xmlns:a16="http://schemas.microsoft.com/office/drawing/2014/main" id="{24A0B086-7A56-EAD7-0B56-69D1789EB4CA}"/>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9" name="Group 9">
              <a:extLst>
                <a:ext uri="{FF2B5EF4-FFF2-40B4-BE49-F238E27FC236}">
                  <a16:creationId xmlns:a16="http://schemas.microsoft.com/office/drawing/2014/main" id="{59CC4C6D-A993-F868-5F78-67013B51CA79}"/>
                </a:ext>
              </a:extLst>
            </p:cNvPr>
            <p:cNvGrpSpPr/>
            <p:nvPr/>
          </p:nvGrpSpPr>
          <p:grpSpPr>
            <a:xfrm rot="1460314">
              <a:off x="1518" y="765089"/>
              <a:ext cx="595692" cy="135824"/>
              <a:chOff x="0" y="0"/>
              <a:chExt cx="1355149" cy="308989"/>
            </a:xfrm>
          </p:grpSpPr>
          <p:sp>
            <p:nvSpPr>
              <p:cNvPr id="10" name="Freeform 10">
                <a:extLst>
                  <a:ext uri="{FF2B5EF4-FFF2-40B4-BE49-F238E27FC236}">
                    <a16:creationId xmlns:a16="http://schemas.microsoft.com/office/drawing/2014/main" id="{70CACB47-2010-34D9-539A-E5F106702BDD}"/>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1" name="TextBox 11">
                <a:extLst>
                  <a:ext uri="{FF2B5EF4-FFF2-40B4-BE49-F238E27FC236}">
                    <a16:creationId xmlns:a16="http://schemas.microsoft.com/office/drawing/2014/main" id="{D4DCA4C0-4371-7C69-5DE4-5075A7FDE80E}"/>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graphicFrame>
        <p:nvGraphicFramePr>
          <p:cNvPr id="15" name="Diagrama 14">
            <a:extLst>
              <a:ext uri="{FF2B5EF4-FFF2-40B4-BE49-F238E27FC236}">
                <a16:creationId xmlns:a16="http://schemas.microsoft.com/office/drawing/2014/main" id="{0D6832BF-2894-B607-6C2E-4FA288D0E6EC}"/>
              </a:ext>
            </a:extLst>
          </p:cNvPr>
          <p:cNvGraphicFramePr/>
          <p:nvPr>
            <p:extLst>
              <p:ext uri="{D42A27DB-BD31-4B8C-83A1-F6EECF244321}">
                <p14:modId xmlns:p14="http://schemas.microsoft.com/office/powerpoint/2010/main" val="7945500"/>
              </p:ext>
            </p:extLst>
          </p:nvPr>
        </p:nvGraphicFramePr>
        <p:xfrm>
          <a:off x="2619571" y="3324402"/>
          <a:ext cx="13783068" cy="304698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926622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C02988-5B20-975C-4D0E-9B4AFC2EE3F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3E1B576-408A-5022-C48C-9D2B84D39D12}"/>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D181A6C1-72B8-7822-8193-179A30B90CC0}"/>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6B192318-C160-661A-1028-5E99CD1BF57E}"/>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E21EAE9F-202C-43DE-28EB-6B4513A08C3F}"/>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0A94B96B-6A98-E8C4-A64A-4BACB47463EF}"/>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8F812900-0CF4-E476-A042-B6395D63B1B8}"/>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2F0CE2F6-8464-E538-387B-550C3847024A}"/>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7BE449B8-0207-3BDF-02C9-D69FBD5DF378}"/>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CCEA92F2-676E-7D59-9417-A678AB69E1C9}"/>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81112222-3A89-BD87-0A61-06C44BAB05F5}"/>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graphicFrame>
        <p:nvGraphicFramePr>
          <p:cNvPr id="3" name="Tabla 2">
            <a:extLst>
              <a:ext uri="{FF2B5EF4-FFF2-40B4-BE49-F238E27FC236}">
                <a16:creationId xmlns:a16="http://schemas.microsoft.com/office/drawing/2014/main" id="{D993D1DB-FB13-23A6-68E3-6EB8E759B4C7}"/>
              </a:ext>
            </a:extLst>
          </p:cNvPr>
          <p:cNvGraphicFramePr>
            <a:graphicFrameLocks noGrp="1"/>
          </p:cNvGraphicFramePr>
          <p:nvPr>
            <p:extLst>
              <p:ext uri="{D42A27DB-BD31-4B8C-83A1-F6EECF244321}">
                <p14:modId xmlns:p14="http://schemas.microsoft.com/office/powerpoint/2010/main" val="3372465910"/>
              </p:ext>
            </p:extLst>
          </p:nvPr>
        </p:nvGraphicFramePr>
        <p:xfrm>
          <a:off x="701973" y="1192845"/>
          <a:ext cx="16357728" cy="8053128"/>
        </p:xfrm>
        <a:graphic>
          <a:graphicData uri="http://schemas.openxmlformats.org/drawingml/2006/table">
            <a:tbl>
              <a:tblPr firstRow="1" firstCol="1">
                <a:tableStyleId>{EB9631B5-78F2-41C9-869B-9F39066F8104}</a:tableStyleId>
              </a:tblPr>
              <a:tblGrid>
                <a:gridCol w="4089432">
                  <a:extLst>
                    <a:ext uri="{9D8B030D-6E8A-4147-A177-3AD203B41FA5}">
                      <a16:colId xmlns:a16="http://schemas.microsoft.com/office/drawing/2014/main" val="3997690373"/>
                    </a:ext>
                  </a:extLst>
                </a:gridCol>
                <a:gridCol w="4089432">
                  <a:extLst>
                    <a:ext uri="{9D8B030D-6E8A-4147-A177-3AD203B41FA5}">
                      <a16:colId xmlns:a16="http://schemas.microsoft.com/office/drawing/2014/main" val="3396199347"/>
                    </a:ext>
                  </a:extLst>
                </a:gridCol>
                <a:gridCol w="4089432">
                  <a:extLst>
                    <a:ext uri="{9D8B030D-6E8A-4147-A177-3AD203B41FA5}">
                      <a16:colId xmlns:a16="http://schemas.microsoft.com/office/drawing/2014/main" val="3652914674"/>
                    </a:ext>
                  </a:extLst>
                </a:gridCol>
                <a:gridCol w="4089432">
                  <a:extLst>
                    <a:ext uri="{9D8B030D-6E8A-4147-A177-3AD203B41FA5}">
                      <a16:colId xmlns:a16="http://schemas.microsoft.com/office/drawing/2014/main" val="2719112098"/>
                    </a:ext>
                  </a:extLst>
                </a:gridCol>
              </a:tblGrid>
              <a:tr h="311570">
                <a:tc>
                  <a:txBody>
                    <a:bodyPr/>
                    <a:lstStyle/>
                    <a:p>
                      <a:pPr rtl="0">
                        <a:buNone/>
                      </a:pPr>
                      <a:r>
                        <a:rPr lang="es-CO" sz="1800" b="1" dirty="0">
                          <a:solidFill>
                            <a:schemeClr val="bg1"/>
                          </a:solidFill>
                          <a:effectLst/>
                        </a:rPr>
                        <a:t>Categoría</a:t>
                      </a:r>
                      <a:endParaRPr lang="es-CO" sz="1800" dirty="0">
                        <a:solidFill>
                          <a:schemeClr val="bg1"/>
                        </a:solidFill>
                        <a:effectLst/>
                        <a:latin typeface="Google Sans Text"/>
                      </a:endParaRPr>
                    </a:p>
                  </a:txBody>
                  <a:tcPr marL="61494" marR="61494" marT="40996" marB="40996" anchor="ctr"/>
                </a:tc>
                <a:tc>
                  <a:txBody>
                    <a:bodyPr/>
                    <a:lstStyle/>
                    <a:p>
                      <a:pPr rtl="0">
                        <a:buNone/>
                      </a:pPr>
                      <a:r>
                        <a:rPr lang="es-CO" sz="2000" b="1" dirty="0">
                          <a:solidFill>
                            <a:schemeClr val="bg1"/>
                          </a:solidFill>
                          <a:effectLst/>
                        </a:rPr>
                        <a:t>Recurso</a:t>
                      </a:r>
                      <a:endParaRPr lang="es-CO" sz="2000" dirty="0">
                        <a:solidFill>
                          <a:schemeClr val="bg1"/>
                        </a:solidFill>
                        <a:effectLst/>
                        <a:latin typeface="Google Sans Text"/>
                      </a:endParaRPr>
                    </a:p>
                  </a:txBody>
                  <a:tcPr marL="61494" marR="61494" marT="40996" marB="40996" anchor="ctr"/>
                </a:tc>
                <a:tc>
                  <a:txBody>
                    <a:bodyPr/>
                    <a:lstStyle/>
                    <a:p>
                      <a:pPr rtl="0">
                        <a:buNone/>
                      </a:pPr>
                      <a:r>
                        <a:rPr lang="es-CO" sz="2000" b="1" dirty="0">
                          <a:solidFill>
                            <a:schemeClr val="bg1"/>
                          </a:solidFill>
                          <a:effectLst/>
                        </a:rPr>
                        <a:t>Recomendación para Cliente</a:t>
                      </a:r>
                      <a:endParaRPr lang="es-CO" sz="2000" dirty="0">
                        <a:solidFill>
                          <a:schemeClr val="bg1"/>
                        </a:solidFill>
                        <a:effectLst/>
                        <a:latin typeface="Google Sans Text"/>
                      </a:endParaRPr>
                    </a:p>
                  </a:txBody>
                  <a:tcPr marL="61494" marR="61494" marT="40996" marB="40996" anchor="ctr"/>
                </a:tc>
                <a:tc>
                  <a:txBody>
                    <a:bodyPr/>
                    <a:lstStyle/>
                    <a:p>
                      <a:pPr rtl="0">
                        <a:buNone/>
                      </a:pPr>
                      <a:r>
                        <a:rPr lang="es-CO" sz="2000" b="1" dirty="0">
                          <a:solidFill>
                            <a:schemeClr val="bg1"/>
                          </a:solidFill>
                          <a:effectLst/>
                        </a:rPr>
                        <a:t>Recomendación para Servidor</a:t>
                      </a:r>
                      <a:endParaRPr lang="es-CO" sz="2000" dirty="0">
                        <a:solidFill>
                          <a:schemeClr val="bg1"/>
                        </a:solidFill>
                        <a:effectLst/>
                        <a:latin typeface="Google Sans Text"/>
                      </a:endParaRPr>
                    </a:p>
                  </a:txBody>
                  <a:tcPr marL="61494" marR="61494" marT="40996" marB="40996" anchor="ctr"/>
                </a:tc>
                <a:extLst>
                  <a:ext uri="{0D108BD9-81ED-4DB2-BD59-A6C34878D82A}">
                    <a16:rowId xmlns:a16="http://schemas.microsoft.com/office/drawing/2014/main" val="2448950253"/>
                  </a:ext>
                </a:extLst>
              </a:tr>
              <a:tr h="770726">
                <a:tc>
                  <a:txBody>
                    <a:bodyPr/>
                    <a:lstStyle/>
                    <a:p>
                      <a:pPr rtl="0">
                        <a:buNone/>
                      </a:pPr>
                      <a:r>
                        <a:rPr lang="es-CO" sz="1800" b="1" dirty="0">
                          <a:solidFill>
                            <a:schemeClr val="bg1"/>
                          </a:solidFill>
                          <a:effectLst/>
                        </a:rPr>
                        <a:t>Hardware</a:t>
                      </a:r>
                      <a:endParaRPr lang="es-CO" sz="1800" dirty="0">
                        <a:solidFill>
                          <a:schemeClr val="bg1"/>
                        </a:solidFill>
                        <a:effectLst/>
                        <a:latin typeface="Google Sans Text"/>
                      </a:endParaRPr>
                    </a:p>
                  </a:txBody>
                  <a:tcPr marL="61494" marR="61494" marT="40996" marB="40996" anchor="ctr"/>
                </a:tc>
                <a:tc>
                  <a:txBody>
                    <a:bodyPr/>
                    <a:lstStyle/>
                    <a:p>
                      <a:pPr rtl="0">
                        <a:buNone/>
                      </a:pPr>
                      <a:r>
                        <a:rPr lang="es-CO" sz="2000" b="1">
                          <a:solidFill>
                            <a:srgbClr val="1F1F1F"/>
                          </a:solidFill>
                          <a:effectLst/>
                        </a:rPr>
                        <a:t>CPU</a:t>
                      </a:r>
                      <a:endParaRPr lang="es-CO" sz="2000">
                        <a:solidFill>
                          <a:srgbClr val="1F1F1F"/>
                        </a:solidFill>
                        <a:effectLst/>
                        <a:latin typeface="Google Sans Text"/>
                      </a:endParaRPr>
                    </a:p>
                  </a:txBody>
                  <a:tcPr marL="61494" marR="61494" marT="40996" marB="40996" anchor="ctr"/>
                </a:tc>
                <a:tc>
                  <a:txBody>
                    <a:bodyPr/>
                    <a:lstStyle/>
                    <a:p>
                      <a:pPr rtl="0">
                        <a:buNone/>
                      </a:pPr>
                      <a:r>
                        <a:rPr lang="es-ES" sz="2000" b="1">
                          <a:solidFill>
                            <a:srgbClr val="1F1F1F"/>
                          </a:solidFill>
                          <a:effectLst/>
                        </a:rPr>
                        <a:t>Quad-core</a:t>
                      </a:r>
                      <a:r>
                        <a:rPr lang="es-ES" sz="2000">
                          <a:solidFill>
                            <a:srgbClr val="1F1F1F"/>
                          </a:solidFill>
                          <a:effectLst/>
                        </a:rPr>
                        <a:t> o superior, la </a:t>
                      </a:r>
                      <a:r>
                        <a:rPr lang="es-ES" sz="2000" b="1">
                          <a:solidFill>
                            <a:srgbClr val="1F1F1F"/>
                          </a:solidFill>
                          <a:effectLst/>
                        </a:rPr>
                        <a:t>más rápida posible</a:t>
                      </a:r>
                      <a:r>
                        <a:rPr lang="es-ES" sz="2000">
                          <a:solidFill>
                            <a:srgbClr val="1F1F1F"/>
                          </a:solidFill>
                          <a:effectLst/>
                        </a:rPr>
                        <a:t>. Acepta escritorios virtualizados.</a:t>
                      </a:r>
                      <a:endParaRPr lang="es-ES" sz="2000">
                        <a:solidFill>
                          <a:srgbClr val="1F1F1F"/>
                        </a:solidFill>
                        <a:effectLst/>
                        <a:latin typeface="Google Sans Text"/>
                      </a:endParaRPr>
                    </a:p>
                  </a:txBody>
                  <a:tcPr marL="61494" marR="61494" marT="40996" marB="40996" anchor="ctr"/>
                </a:tc>
                <a:tc>
                  <a:txBody>
                    <a:bodyPr/>
                    <a:lstStyle/>
                    <a:p>
                      <a:pPr rtl="0">
                        <a:buNone/>
                      </a:pPr>
                      <a:r>
                        <a:rPr lang="es-ES" sz="2000" b="1" dirty="0">
                          <a:solidFill>
                            <a:srgbClr val="1F1F1F"/>
                          </a:solidFill>
                          <a:effectLst/>
                        </a:rPr>
                        <a:t>Múltiples procesadores</a:t>
                      </a:r>
                      <a:r>
                        <a:rPr lang="es-ES" sz="2000" dirty="0">
                          <a:solidFill>
                            <a:srgbClr val="1F1F1F"/>
                          </a:solidFill>
                          <a:effectLst/>
                        </a:rPr>
                        <a:t> (</a:t>
                      </a:r>
                      <a:r>
                        <a:rPr lang="es-ES" sz="2000" dirty="0" err="1">
                          <a:solidFill>
                            <a:srgbClr val="1F1F1F"/>
                          </a:solidFill>
                          <a:effectLst/>
                        </a:rPr>
                        <a:t>Quad-core</a:t>
                      </a:r>
                      <a:r>
                        <a:rPr lang="es-ES" sz="2000" dirty="0">
                          <a:solidFill>
                            <a:srgbClr val="1F1F1F"/>
                          </a:solidFill>
                          <a:effectLst/>
                        </a:rPr>
                        <a:t> o superior), los </a:t>
                      </a:r>
                      <a:r>
                        <a:rPr lang="es-ES" sz="2000" b="1" dirty="0">
                          <a:solidFill>
                            <a:srgbClr val="1F1F1F"/>
                          </a:solidFill>
                          <a:effectLst/>
                        </a:rPr>
                        <a:t>más rápidos posible</a:t>
                      </a:r>
                      <a:r>
                        <a:rPr lang="es-ES" sz="2000" dirty="0">
                          <a:solidFill>
                            <a:srgbClr val="1F1F1F"/>
                          </a:solidFill>
                          <a:effectLst/>
                        </a:rPr>
                        <a:t>. Ideal para </a:t>
                      </a:r>
                      <a:r>
                        <a:rPr lang="es-ES" sz="2000" b="1" dirty="0">
                          <a:solidFill>
                            <a:srgbClr val="1F1F1F"/>
                          </a:solidFill>
                          <a:effectLst/>
                        </a:rPr>
                        <a:t>alta concurrencia</a:t>
                      </a:r>
                      <a:r>
                        <a:rPr lang="es-ES" sz="2000" dirty="0">
                          <a:solidFill>
                            <a:srgbClr val="1F1F1F"/>
                          </a:solidFill>
                          <a:effectLst/>
                        </a:rPr>
                        <a:t>. Acepta virtualización o clúster.</a:t>
                      </a:r>
                      <a:endParaRPr lang="es-ES" sz="2000" dirty="0">
                        <a:solidFill>
                          <a:srgbClr val="1F1F1F"/>
                        </a:solidFill>
                        <a:effectLst/>
                        <a:latin typeface="Google Sans Text"/>
                      </a:endParaRPr>
                    </a:p>
                  </a:txBody>
                  <a:tcPr marL="61494" marR="61494" marT="40996" marB="40996" anchor="ctr"/>
                </a:tc>
                <a:extLst>
                  <a:ext uri="{0D108BD9-81ED-4DB2-BD59-A6C34878D82A}">
                    <a16:rowId xmlns:a16="http://schemas.microsoft.com/office/drawing/2014/main" val="413610806"/>
                  </a:ext>
                </a:extLst>
              </a:tr>
              <a:tr h="426359">
                <a:tc>
                  <a:txBody>
                    <a:bodyPr/>
                    <a:lstStyle/>
                    <a:p>
                      <a:pPr rtl="0">
                        <a:buNone/>
                      </a:pPr>
                      <a:endParaRPr lang="es-CO" sz="1800" dirty="0">
                        <a:solidFill>
                          <a:schemeClr val="bg1"/>
                        </a:solidFill>
                        <a:effectLst/>
                        <a:latin typeface="Google Sans Text"/>
                      </a:endParaRPr>
                    </a:p>
                  </a:txBody>
                  <a:tcPr marL="61494" marR="61494" marT="40996" marB="40996" anchor="ctr"/>
                </a:tc>
                <a:tc>
                  <a:txBody>
                    <a:bodyPr/>
                    <a:lstStyle/>
                    <a:p>
                      <a:pPr rtl="0">
                        <a:buNone/>
                      </a:pPr>
                      <a:r>
                        <a:rPr lang="es-CO" sz="2000" b="1">
                          <a:solidFill>
                            <a:srgbClr val="1F1F1F"/>
                          </a:solidFill>
                          <a:effectLst/>
                        </a:rPr>
                        <a:t>RAM</a:t>
                      </a:r>
                      <a:endParaRPr lang="es-CO" sz="2000">
                        <a:solidFill>
                          <a:srgbClr val="1F1F1F"/>
                        </a:solidFill>
                        <a:effectLst/>
                        <a:latin typeface="Google Sans Text"/>
                      </a:endParaRPr>
                    </a:p>
                  </a:txBody>
                  <a:tcPr marL="61494" marR="61494" marT="40996" marB="40996" anchor="ctr"/>
                </a:tc>
                <a:tc>
                  <a:txBody>
                    <a:bodyPr/>
                    <a:lstStyle/>
                    <a:p>
                      <a:pPr rtl="0">
                        <a:buNone/>
                      </a:pPr>
                      <a:r>
                        <a:rPr lang="es-ES" sz="2000">
                          <a:solidFill>
                            <a:srgbClr val="1F1F1F"/>
                          </a:solidFill>
                          <a:effectLst/>
                        </a:rPr>
                        <a:t>La </a:t>
                      </a:r>
                      <a:r>
                        <a:rPr lang="es-ES" sz="2000" b="1">
                          <a:solidFill>
                            <a:srgbClr val="1F1F1F"/>
                          </a:solidFill>
                          <a:effectLst/>
                        </a:rPr>
                        <a:t>máxima posible</a:t>
                      </a:r>
                      <a:r>
                        <a:rPr lang="es-ES" sz="2000">
                          <a:solidFill>
                            <a:srgbClr val="1F1F1F"/>
                          </a:solidFill>
                          <a:effectLst/>
                        </a:rPr>
                        <a:t> para evitar el swapping.</a:t>
                      </a:r>
                      <a:endParaRPr lang="es-ES" sz="2000">
                        <a:solidFill>
                          <a:srgbClr val="1F1F1F"/>
                        </a:solidFill>
                        <a:effectLst/>
                        <a:latin typeface="Google Sans Text"/>
                      </a:endParaRPr>
                    </a:p>
                  </a:txBody>
                  <a:tcPr marL="61494" marR="61494" marT="40996" marB="40996" anchor="ctr"/>
                </a:tc>
                <a:tc>
                  <a:txBody>
                    <a:bodyPr/>
                    <a:lstStyle/>
                    <a:p>
                      <a:pPr rtl="0">
                        <a:buNone/>
                      </a:pPr>
                      <a:r>
                        <a:rPr lang="es-ES" sz="2000" dirty="0">
                          <a:solidFill>
                            <a:srgbClr val="1F1F1F"/>
                          </a:solidFill>
                          <a:effectLst/>
                        </a:rPr>
                        <a:t>La </a:t>
                      </a:r>
                      <a:r>
                        <a:rPr lang="es-ES" sz="2000" b="1" dirty="0">
                          <a:solidFill>
                            <a:srgbClr val="1F1F1F"/>
                          </a:solidFill>
                          <a:effectLst/>
                        </a:rPr>
                        <a:t>máxima posible</a:t>
                      </a:r>
                      <a:r>
                        <a:rPr lang="es-ES" sz="2000" dirty="0">
                          <a:solidFill>
                            <a:srgbClr val="1F1F1F"/>
                          </a:solidFill>
                          <a:effectLst/>
                        </a:rPr>
                        <a:t> para </a:t>
                      </a:r>
                      <a:r>
                        <a:rPr lang="es-ES" sz="2000" b="1" dirty="0" err="1">
                          <a:solidFill>
                            <a:srgbClr val="1F1F1F"/>
                          </a:solidFill>
                          <a:effectLst/>
                        </a:rPr>
                        <a:t>caching</a:t>
                      </a:r>
                      <a:r>
                        <a:rPr lang="es-ES" sz="2000" b="1" dirty="0">
                          <a:solidFill>
                            <a:srgbClr val="1F1F1F"/>
                          </a:solidFill>
                          <a:effectLst/>
                        </a:rPr>
                        <a:t> de datos</a:t>
                      </a:r>
                      <a:r>
                        <a:rPr lang="es-ES" sz="2000" dirty="0">
                          <a:solidFill>
                            <a:srgbClr val="1F1F1F"/>
                          </a:solidFill>
                          <a:effectLst/>
                        </a:rPr>
                        <a:t> y evitar el </a:t>
                      </a:r>
                      <a:r>
                        <a:rPr lang="es-ES" sz="2000" dirty="0" err="1">
                          <a:solidFill>
                            <a:srgbClr val="1F1F1F"/>
                          </a:solidFill>
                          <a:effectLst/>
                        </a:rPr>
                        <a:t>swapping</a:t>
                      </a:r>
                      <a:r>
                        <a:rPr lang="es-ES" sz="2000" dirty="0">
                          <a:solidFill>
                            <a:srgbClr val="1F1F1F"/>
                          </a:solidFill>
                          <a:effectLst/>
                        </a:rPr>
                        <a:t>.</a:t>
                      </a:r>
                      <a:endParaRPr lang="es-ES" sz="2000" dirty="0">
                        <a:solidFill>
                          <a:srgbClr val="1F1F1F"/>
                        </a:solidFill>
                        <a:effectLst/>
                        <a:latin typeface="Google Sans Text"/>
                      </a:endParaRPr>
                    </a:p>
                  </a:txBody>
                  <a:tcPr marL="61494" marR="61494" marT="40996" marB="40996" anchor="ctr"/>
                </a:tc>
                <a:extLst>
                  <a:ext uri="{0D108BD9-81ED-4DB2-BD59-A6C34878D82A}">
                    <a16:rowId xmlns:a16="http://schemas.microsoft.com/office/drawing/2014/main" val="2874946329"/>
                  </a:ext>
                </a:extLst>
              </a:tr>
              <a:tr h="885514">
                <a:tc>
                  <a:txBody>
                    <a:bodyPr/>
                    <a:lstStyle/>
                    <a:p>
                      <a:pPr rtl="0">
                        <a:buNone/>
                      </a:pPr>
                      <a:endParaRPr lang="es-CO" sz="1800" dirty="0">
                        <a:solidFill>
                          <a:schemeClr val="bg1"/>
                        </a:solidFill>
                        <a:effectLst/>
                        <a:latin typeface="Google Sans Text"/>
                      </a:endParaRPr>
                    </a:p>
                  </a:txBody>
                  <a:tcPr marL="61494" marR="61494" marT="40996" marB="40996" anchor="ctr"/>
                </a:tc>
                <a:tc>
                  <a:txBody>
                    <a:bodyPr/>
                    <a:lstStyle/>
                    <a:p>
                      <a:pPr rtl="0">
                        <a:buNone/>
                      </a:pPr>
                      <a:r>
                        <a:rPr lang="es-CO" sz="2000" b="1" dirty="0">
                          <a:solidFill>
                            <a:srgbClr val="1F1F1F"/>
                          </a:solidFill>
                          <a:effectLst/>
                        </a:rPr>
                        <a:t>Almacenamiento</a:t>
                      </a:r>
                      <a:endParaRPr lang="es-CO" sz="2000" dirty="0">
                        <a:solidFill>
                          <a:srgbClr val="1F1F1F"/>
                        </a:solidFill>
                        <a:effectLst/>
                        <a:latin typeface="Google Sans Text"/>
                      </a:endParaRPr>
                    </a:p>
                  </a:txBody>
                  <a:tcPr marL="61494" marR="61494" marT="40996" marB="40996" anchor="ctr"/>
                </a:tc>
                <a:tc>
                  <a:txBody>
                    <a:bodyPr/>
                    <a:lstStyle/>
                    <a:p>
                      <a:pPr rtl="0">
                        <a:buNone/>
                      </a:pPr>
                      <a:r>
                        <a:rPr lang="es-ES" sz="2000" dirty="0">
                          <a:solidFill>
                            <a:srgbClr val="1F1F1F"/>
                          </a:solidFill>
                          <a:effectLst/>
                        </a:rPr>
                        <a:t>Disco duro </a:t>
                      </a:r>
                      <a:r>
                        <a:rPr lang="es-ES" sz="2000" b="1" dirty="0">
                          <a:solidFill>
                            <a:srgbClr val="1F1F1F"/>
                          </a:solidFill>
                          <a:effectLst/>
                        </a:rPr>
                        <a:t>SATA rápido</a:t>
                      </a:r>
                      <a:r>
                        <a:rPr lang="es-ES" sz="2000" dirty="0">
                          <a:solidFill>
                            <a:srgbClr val="1F1F1F"/>
                          </a:solidFill>
                          <a:effectLst/>
                        </a:rPr>
                        <a:t> con suficiente espacio. </a:t>
                      </a:r>
                      <a:r>
                        <a:rPr lang="es-ES" sz="2000" b="1" dirty="0">
                          <a:solidFill>
                            <a:srgbClr val="1F1F1F"/>
                          </a:solidFill>
                          <a:effectLst/>
                        </a:rPr>
                        <a:t>SSD</a:t>
                      </a:r>
                      <a:r>
                        <a:rPr lang="es-ES" sz="2000" dirty="0">
                          <a:solidFill>
                            <a:srgbClr val="1F1F1F"/>
                          </a:solidFill>
                          <a:effectLst/>
                        </a:rPr>
                        <a:t> recomendado.</a:t>
                      </a:r>
                      <a:endParaRPr lang="es-ES" sz="2000" dirty="0">
                        <a:solidFill>
                          <a:srgbClr val="1F1F1F"/>
                        </a:solidFill>
                        <a:effectLst/>
                        <a:latin typeface="Google Sans Text"/>
                      </a:endParaRPr>
                    </a:p>
                  </a:txBody>
                  <a:tcPr marL="61494" marR="61494" marT="40996" marB="40996" anchor="ctr"/>
                </a:tc>
                <a:tc>
                  <a:txBody>
                    <a:bodyPr/>
                    <a:lstStyle/>
                    <a:p>
                      <a:pPr rtl="0">
                        <a:buNone/>
                      </a:pPr>
                      <a:r>
                        <a:rPr lang="es-ES" sz="2000" b="1" dirty="0">
                          <a:solidFill>
                            <a:srgbClr val="1F1F1F"/>
                          </a:solidFill>
                          <a:effectLst/>
                        </a:rPr>
                        <a:t>Múltiples discos</a:t>
                      </a:r>
                      <a:r>
                        <a:rPr lang="es-ES" sz="2000" dirty="0">
                          <a:solidFill>
                            <a:srgbClr val="1F1F1F"/>
                          </a:solidFill>
                          <a:effectLst/>
                        </a:rPr>
                        <a:t> de alta velocidad. Configuración </a:t>
                      </a:r>
                      <a:r>
                        <a:rPr lang="es-ES" sz="2000" b="1" dirty="0">
                          <a:solidFill>
                            <a:srgbClr val="1F1F1F"/>
                          </a:solidFill>
                          <a:effectLst/>
                        </a:rPr>
                        <a:t>RAID</a:t>
                      </a:r>
                      <a:r>
                        <a:rPr lang="es-ES" sz="2000" dirty="0">
                          <a:solidFill>
                            <a:srgbClr val="1F1F1F"/>
                          </a:solidFill>
                          <a:effectLst/>
                        </a:rPr>
                        <a:t> optimizada para </a:t>
                      </a:r>
                      <a:r>
                        <a:rPr lang="es-ES" sz="2000" dirty="0" err="1">
                          <a:solidFill>
                            <a:srgbClr val="1F1F1F"/>
                          </a:solidFill>
                          <a:effectLst/>
                        </a:rPr>
                        <a:t>throughput</a:t>
                      </a:r>
                      <a:r>
                        <a:rPr lang="es-ES" sz="2000" dirty="0">
                          <a:solidFill>
                            <a:srgbClr val="1F1F1F"/>
                          </a:solidFill>
                          <a:effectLst/>
                        </a:rPr>
                        <a:t>. </a:t>
                      </a:r>
                      <a:r>
                        <a:rPr lang="es-ES" sz="2000" b="1" dirty="0">
                          <a:solidFill>
                            <a:srgbClr val="1F1F1F"/>
                          </a:solidFill>
                          <a:effectLst/>
                        </a:rPr>
                        <a:t>SSD</a:t>
                      </a:r>
                      <a:r>
                        <a:rPr lang="es-ES" sz="2000" dirty="0">
                          <a:solidFill>
                            <a:srgbClr val="1F1F1F"/>
                          </a:solidFill>
                          <a:effectLst/>
                        </a:rPr>
                        <a:t> recomendado. </a:t>
                      </a:r>
                      <a:r>
                        <a:rPr lang="es-ES" sz="2000" b="1" dirty="0">
                          <a:solidFill>
                            <a:srgbClr val="1F1F1F"/>
                          </a:solidFill>
                          <a:effectLst/>
                        </a:rPr>
                        <a:t>Discos separados</a:t>
                      </a:r>
                      <a:r>
                        <a:rPr lang="es-ES" sz="2000" dirty="0">
                          <a:solidFill>
                            <a:srgbClr val="1F1F1F"/>
                          </a:solidFill>
                          <a:effectLst/>
                        </a:rPr>
                        <a:t> para SO, DBMS y Datos.</a:t>
                      </a:r>
                      <a:endParaRPr lang="es-ES" sz="2000" dirty="0">
                        <a:solidFill>
                          <a:srgbClr val="1F1F1F"/>
                        </a:solidFill>
                        <a:effectLst/>
                        <a:latin typeface="Google Sans Text"/>
                      </a:endParaRPr>
                    </a:p>
                  </a:txBody>
                  <a:tcPr marL="61494" marR="61494" marT="40996" marB="40996" anchor="ctr"/>
                </a:tc>
                <a:extLst>
                  <a:ext uri="{0D108BD9-81ED-4DB2-BD59-A6C34878D82A}">
                    <a16:rowId xmlns:a16="http://schemas.microsoft.com/office/drawing/2014/main" val="3483902856"/>
                  </a:ext>
                </a:extLst>
              </a:tr>
              <a:tr h="426359">
                <a:tc>
                  <a:txBody>
                    <a:bodyPr/>
                    <a:lstStyle/>
                    <a:p>
                      <a:pPr rtl="0">
                        <a:buNone/>
                      </a:pPr>
                      <a:endParaRPr lang="es-CO" sz="1800" dirty="0">
                        <a:solidFill>
                          <a:schemeClr val="bg1"/>
                        </a:solidFill>
                        <a:effectLst/>
                        <a:latin typeface="Google Sans Text"/>
                      </a:endParaRPr>
                    </a:p>
                  </a:txBody>
                  <a:tcPr marL="61494" marR="61494" marT="40996" marB="40996" anchor="ctr"/>
                </a:tc>
                <a:tc>
                  <a:txBody>
                    <a:bodyPr/>
                    <a:lstStyle/>
                    <a:p>
                      <a:pPr rtl="0">
                        <a:buNone/>
                      </a:pPr>
                      <a:r>
                        <a:rPr lang="es-CO" sz="2000" b="1" dirty="0">
                          <a:solidFill>
                            <a:srgbClr val="1F1F1F"/>
                          </a:solidFill>
                          <a:effectLst/>
                        </a:rPr>
                        <a:t>Red</a:t>
                      </a:r>
                      <a:endParaRPr lang="es-CO" sz="2000" dirty="0">
                        <a:solidFill>
                          <a:srgbClr val="1F1F1F"/>
                        </a:solidFill>
                        <a:effectLst/>
                        <a:latin typeface="Google Sans Text"/>
                      </a:endParaRPr>
                    </a:p>
                  </a:txBody>
                  <a:tcPr marL="61494" marR="61494" marT="40996" marB="40996" anchor="ctr"/>
                </a:tc>
                <a:tc>
                  <a:txBody>
                    <a:bodyPr/>
                    <a:lstStyle/>
                    <a:p>
                      <a:pPr rtl="0">
                        <a:buNone/>
                      </a:pPr>
                      <a:r>
                        <a:rPr lang="es-ES" sz="2000" dirty="0">
                          <a:solidFill>
                            <a:srgbClr val="1F1F1F"/>
                          </a:solidFill>
                          <a:effectLst/>
                        </a:rPr>
                        <a:t>Conexión de </a:t>
                      </a:r>
                      <a:r>
                        <a:rPr lang="es-ES" sz="2000" b="1" dirty="0">
                          <a:solidFill>
                            <a:srgbClr val="1F1F1F"/>
                          </a:solidFill>
                          <a:effectLst/>
                        </a:rPr>
                        <a:t>alta velocidad</a:t>
                      </a:r>
                      <a:r>
                        <a:rPr lang="es-ES" sz="2000" dirty="0">
                          <a:solidFill>
                            <a:srgbClr val="1F1F1F"/>
                          </a:solidFill>
                          <a:effectLst/>
                        </a:rPr>
                        <a:t> (baja latencia).</a:t>
                      </a:r>
                      <a:endParaRPr lang="es-ES" sz="2000" dirty="0">
                        <a:solidFill>
                          <a:srgbClr val="1F1F1F"/>
                        </a:solidFill>
                        <a:effectLst/>
                        <a:latin typeface="Google Sans Text"/>
                      </a:endParaRPr>
                    </a:p>
                  </a:txBody>
                  <a:tcPr marL="61494" marR="61494" marT="40996" marB="40996" anchor="ctr"/>
                </a:tc>
                <a:tc>
                  <a:txBody>
                    <a:bodyPr/>
                    <a:lstStyle/>
                    <a:p>
                      <a:pPr rtl="0">
                        <a:buNone/>
                      </a:pPr>
                      <a:r>
                        <a:rPr lang="es-ES" sz="2000" dirty="0">
                          <a:solidFill>
                            <a:srgbClr val="1F1F1F"/>
                          </a:solidFill>
                          <a:effectLst/>
                        </a:rPr>
                        <a:t>Conexión de </a:t>
                      </a:r>
                      <a:r>
                        <a:rPr lang="es-ES" sz="2000" b="1" dirty="0">
                          <a:solidFill>
                            <a:srgbClr val="1F1F1F"/>
                          </a:solidFill>
                          <a:effectLst/>
                        </a:rPr>
                        <a:t>alta velocidad</a:t>
                      </a:r>
                      <a:r>
                        <a:rPr lang="es-ES" sz="2000" dirty="0">
                          <a:solidFill>
                            <a:srgbClr val="1F1F1F"/>
                          </a:solidFill>
                          <a:effectLst/>
                        </a:rPr>
                        <a:t> (alto ancho de banda/</a:t>
                      </a:r>
                      <a:r>
                        <a:rPr lang="es-ES" sz="2000" dirty="0" err="1">
                          <a:solidFill>
                            <a:srgbClr val="1F1F1F"/>
                          </a:solidFill>
                          <a:effectLst/>
                        </a:rPr>
                        <a:t>throughput</a:t>
                      </a:r>
                      <a:r>
                        <a:rPr lang="es-ES" sz="2000" dirty="0">
                          <a:solidFill>
                            <a:srgbClr val="1F1F1F"/>
                          </a:solidFill>
                          <a:effectLst/>
                        </a:rPr>
                        <a:t>).</a:t>
                      </a:r>
                      <a:endParaRPr lang="es-ES" sz="2000" dirty="0">
                        <a:solidFill>
                          <a:srgbClr val="1F1F1F"/>
                        </a:solidFill>
                        <a:effectLst/>
                        <a:latin typeface="Google Sans Text"/>
                      </a:endParaRPr>
                    </a:p>
                  </a:txBody>
                  <a:tcPr marL="61494" marR="61494" marT="40996" marB="40996" anchor="ctr"/>
                </a:tc>
                <a:extLst>
                  <a:ext uri="{0D108BD9-81ED-4DB2-BD59-A6C34878D82A}">
                    <a16:rowId xmlns:a16="http://schemas.microsoft.com/office/drawing/2014/main" val="2645002368"/>
                  </a:ext>
                </a:extLst>
              </a:tr>
              <a:tr h="196781">
                <a:tc>
                  <a:txBody>
                    <a:bodyPr/>
                    <a:lstStyle/>
                    <a:p>
                      <a:pPr rtl="0">
                        <a:buNone/>
                      </a:pPr>
                      <a:r>
                        <a:rPr lang="es-CO" sz="1800" dirty="0">
                          <a:solidFill>
                            <a:schemeClr val="bg1"/>
                          </a:solidFill>
                          <a:effectLst/>
                        </a:rPr>
                        <a:t>---</a:t>
                      </a:r>
                      <a:endParaRPr lang="es-CO" sz="1800" dirty="0">
                        <a:solidFill>
                          <a:schemeClr val="bg1"/>
                        </a:solidFill>
                        <a:effectLst/>
                        <a:latin typeface="Google Sans Text"/>
                      </a:endParaRPr>
                    </a:p>
                  </a:txBody>
                  <a:tcPr marL="61494" marR="61494" marT="40996" marB="40996" anchor="ctr"/>
                </a:tc>
                <a:tc>
                  <a:txBody>
                    <a:bodyPr/>
                    <a:lstStyle/>
                    <a:p>
                      <a:pPr rtl="0">
                        <a:buNone/>
                      </a:pPr>
                      <a:r>
                        <a:rPr lang="es-CO" sz="2000" dirty="0">
                          <a:solidFill>
                            <a:srgbClr val="1F1F1F"/>
                          </a:solidFill>
                          <a:effectLst/>
                        </a:rPr>
                        <a:t>---</a:t>
                      </a:r>
                      <a:endParaRPr lang="es-CO" sz="2000" dirty="0">
                        <a:solidFill>
                          <a:srgbClr val="1F1F1F"/>
                        </a:solidFill>
                        <a:effectLst/>
                        <a:latin typeface="Google Sans Text"/>
                      </a:endParaRPr>
                    </a:p>
                  </a:txBody>
                  <a:tcPr marL="61494" marR="61494" marT="40996" marB="40996" anchor="ctr"/>
                </a:tc>
                <a:tc>
                  <a:txBody>
                    <a:bodyPr/>
                    <a:lstStyle/>
                    <a:p>
                      <a:pPr rtl="0">
                        <a:buNone/>
                      </a:pPr>
                      <a:r>
                        <a:rPr lang="es-CO" sz="2000" dirty="0">
                          <a:solidFill>
                            <a:srgbClr val="1F1F1F"/>
                          </a:solidFill>
                          <a:effectLst/>
                        </a:rPr>
                        <a:t>---</a:t>
                      </a:r>
                      <a:endParaRPr lang="es-CO" sz="2000" dirty="0">
                        <a:solidFill>
                          <a:srgbClr val="1F1F1F"/>
                        </a:solidFill>
                        <a:effectLst/>
                        <a:latin typeface="Google Sans Text"/>
                      </a:endParaRPr>
                    </a:p>
                  </a:txBody>
                  <a:tcPr marL="61494" marR="61494" marT="40996" marB="40996" anchor="ctr"/>
                </a:tc>
                <a:tc>
                  <a:txBody>
                    <a:bodyPr/>
                    <a:lstStyle/>
                    <a:p>
                      <a:pPr rtl="0">
                        <a:buNone/>
                      </a:pPr>
                      <a:r>
                        <a:rPr lang="es-CO" sz="2000" dirty="0">
                          <a:solidFill>
                            <a:srgbClr val="1F1F1F"/>
                          </a:solidFill>
                          <a:effectLst/>
                        </a:rPr>
                        <a:t>---</a:t>
                      </a:r>
                      <a:endParaRPr lang="es-CO" sz="2000" dirty="0">
                        <a:solidFill>
                          <a:srgbClr val="1F1F1F"/>
                        </a:solidFill>
                        <a:effectLst/>
                        <a:latin typeface="Google Sans Text"/>
                      </a:endParaRPr>
                    </a:p>
                  </a:txBody>
                  <a:tcPr marL="61494" marR="61494" marT="40996" marB="40996" anchor="ctr"/>
                </a:tc>
                <a:extLst>
                  <a:ext uri="{0D108BD9-81ED-4DB2-BD59-A6C34878D82A}">
                    <a16:rowId xmlns:a16="http://schemas.microsoft.com/office/drawing/2014/main" val="4193276931"/>
                  </a:ext>
                </a:extLst>
              </a:tr>
              <a:tr h="541148">
                <a:tc>
                  <a:txBody>
                    <a:bodyPr/>
                    <a:lstStyle/>
                    <a:p>
                      <a:pPr rtl="0">
                        <a:buNone/>
                      </a:pPr>
                      <a:r>
                        <a:rPr lang="es-CO" sz="1800" b="1" dirty="0">
                          <a:solidFill>
                            <a:schemeClr val="bg1"/>
                          </a:solidFill>
                          <a:effectLst/>
                        </a:rPr>
                        <a:t>Software</a:t>
                      </a:r>
                      <a:endParaRPr lang="es-CO" sz="1800" dirty="0">
                        <a:solidFill>
                          <a:schemeClr val="bg1"/>
                        </a:solidFill>
                        <a:effectLst/>
                        <a:latin typeface="Google Sans Text"/>
                      </a:endParaRPr>
                    </a:p>
                  </a:txBody>
                  <a:tcPr marL="61494" marR="61494" marT="40996" marB="40996" anchor="ctr"/>
                </a:tc>
                <a:tc>
                  <a:txBody>
                    <a:bodyPr/>
                    <a:lstStyle/>
                    <a:p>
                      <a:pPr rtl="0">
                        <a:buNone/>
                      </a:pPr>
                      <a:r>
                        <a:rPr lang="es-CO" sz="2000" b="1" dirty="0">
                          <a:solidFill>
                            <a:srgbClr val="1F1F1F"/>
                          </a:solidFill>
                          <a:effectLst/>
                        </a:rPr>
                        <a:t>Sistema Operativo (SO)</a:t>
                      </a:r>
                      <a:endParaRPr lang="es-CO" sz="2000" dirty="0">
                        <a:solidFill>
                          <a:srgbClr val="1F1F1F"/>
                        </a:solidFill>
                        <a:effectLst/>
                        <a:latin typeface="Google Sans Text"/>
                      </a:endParaRPr>
                    </a:p>
                  </a:txBody>
                  <a:tcPr marL="61494" marR="61494" marT="40996" marB="40996" anchor="ctr"/>
                </a:tc>
                <a:tc>
                  <a:txBody>
                    <a:bodyPr/>
                    <a:lstStyle/>
                    <a:p>
                      <a:pPr rtl="0">
                        <a:buNone/>
                      </a:pPr>
                      <a:r>
                        <a:rPr lang="es-ES" sz="2000" b="1">
                          <a:solidFill>
                            <a:srgbClr val="1F1F1F"/>
                          </a:solidFill>
                          <a:effectLst/>
                        </a:rPr>
                        <a:t>64 bits</a:t>
                      </a:r>
                      <a:r>
                        <a:rPr lang="es-ES" sz="2000">
                          <a:solidFill>
                            <a:srgbClr val="1F1F1F"/>
                          </a:solidFill>
                          <a:effectLst/>
                        </a:rPr>
                        <a:t> y </a:t>
                      </a:r>
                      <a:r>
                        <a:rPr lang="es-ES" sz="2000" b="1">
                          <a:solidFill>
                            <a:srgbClr val="1F1F1F"/>
                          </a:solidFill>
                          <a:effectLst/>
                        </a:rPr>
                        <a:t>ajustado</a:t>
                      </a:r>
                      <a:r>
                        <a:rPr lang="es-ES" sz="2000">
                          <a:solidFill>
                            <a:srgbClr val="1F1F1F"/>
                          </a:solidFill>
                          <a:effectLst/>
                        </a:rPr>
                        <a:t> (fine-tuned) para el rendimiento de la aplicación cliente.</a:t>
                      </a:r>
                      <a:endParaRPr lang="es-ES" sz="2000">
                        <a:solidFill>
                          <a:srgbClr val="1F1F1F"/>
                        </a:solidFill>
                        <a:effectLst/>
                        <a:latin typeface="Google Sans Text"/>
                      </a:endParaRPr>
                    </a:p>
                  </a:txBody>
                  <a:tcPr marL="61494" marR="61494" marT="40996" marB="40996" anchor="ctr"/>
                </a:tc>
                <a:tc>
                  <a:txBody>
                    <a:bodyPr/>
                    <a:lstStyle/>
                    <a:p>
                      <a:pPr rtl="0">
                        <a:buNone/>
                      </a:pPr>
                      <a:r>
                        <a:rPr lang="es-ES" sz="2000" b="1" dirty="0">
                          <a:solidFill>
                            <a:srgbClr val="1F1F1F"/>
                          </a:solidFill>
                          <a:effectLst/>
                        </a:rPr>
                        <a:t>64 bits</a:t>
                      </a:r>
                      <a:r>
                        <a:rPr lang="es-ES" sz="2000" dirty="0">
                          <a:solidFill>
                            <a:srgbClr val="1F1F1F"/>
                          </a:solidFill>
                          <a:effectLst/>
                        </a:rPr>
                        <a:t> y </a:t>
                      </a:r>
                      <a:r>
                        <a:rPr lang="es-ES" sz="2000" b="1" dirty="0">
                          <a:solidFill>
                            <a:srgbClr val="1F1F1F"/>
                          </a:solidFill>
                          <a:effectLst/>
                        </a:rPr>
                        <a:t>ajustado</a:t>
                      </a:r>
                      <a:r>
                        <a:rPr lang="es-ES" sz="2000" dirty="0">
                          <a:solidFill>
                            <a:srgbClr val="1F1F1F"/>
                          </a:solidFill>
                          <a:effectLst/>
                        </a:rPr>
                        <a:t> para el </a:t>
                      </a:r>
                      <a:r>
                        <a:rPr lang="es-ES" sz="2000" b="1" dirty="0">
                          <a:solidFill>
                            <a:srgbClr val="1F1F1F"/>
                          </a:solidFill>
                          <a:effectLst/>
                        </a:rPr>
                        <a:t>rendimiento del servidor</a:t>
                      </a:r>
                      <a:r>
                        <a:rPr lang="es-ES" sz="2000" dirty="0">
                          <a:solidFill>
                            <a:srgbClr val="1F1F1F"/>
                          </a:solidFill>
                          <a:effectLst/>
                        </a:rPr>
                        <a:t> y </a:t>
                      </a:r>
                      <a:r>
                        <a:rPr lang="es-ES" sz="2000" b="1" dirty="0">
                          <a:solidFill>
                            <a:srgbClr val="1F1F1F"/>
                          </a:solidFill>
                          <a:effectLst/>
                        </a:rPr>
                        <a:t>concurrencia</a:t>
                      </a:r>
                      <a:r>
                        <a:rPr lang="es-ES" sz="2000" dirty="0">
                          <a:solidFill>
                            <a:srgbClr val="1F1F1F"/>
                          </a:solidFill>
                          <a:effectLst/>
                        </a:rPr>
                        <a:t>.</a:t>
                      </a:r>
                      <a:endParaRPr lang="es-ES" sz="2000" dirty="0">
                        <a:solidFill>
                          <a:srgbClr val="1F1F1F"/>
                        </a:solidFill>
                        <a:effectLst/>
                        <a:latin typeface="Google Sans Text"/>
                      </a:endParaRPr>
                    </a:p>
                  </a:txBody>
                  <a:tcPr marL="61494" marR="61494" marT="40996" marB="40996" anchor="ctr"/>
                </a:tc>
                <a:extLst>
                  <a:ext uri="{0D108BD9-81ED-4DB2-BD59-A6C34878D82A}">
                    <a16:rowId xmlns:a16="http://schemas.microsoft.com/office/drawing/2014/main" val="3135136986"/>
                  </a:ext>
                </a:extLst>
              </a:tr>
              <a:tr h="426359">
                <a:tc>
                  <a:txBody>
                    <a:bodyPr/>
                    <a:lstStyle/>
                    <a:p>
                      <a:pPr rtl="0">
                        <a:buNone/>
                      </a:pPr>
                      <a:endParaRPr lang="es-CO" sz="1800" dirty="0">
                        <a:solidFill>
                          <a:schemeClr val="bg1"/>
                        </a:solidFill>
                        <a:effectLst/>
                        <a:latin typeface="Google Sans Text"/>
                      </a:endParaRPr>
                    </a:p>
                  </a:txBody>
                  <a:tcPr marL="61494" marR="61494" marT="40996" marB="40996" anchor="ctr"/>
                </a:tc>
                <a:tc>
                  <a:txBody>
                    <a:bodyPr/>
                    <a:lstStyle/>
                    <a:p>
                      <a:pPr rtl="0">
                        <a:buNone/>
                      </a:pPr>
                      <a:r>
                        <a:rPr lang="es-CO" sz="2000" b="1">
                          <a:solidFill>
                            <a:srgbClr val="1F1F1F"/>
                          </a:solidFill>
                          <a:effectLst/>
                        </a:rPr>
                        <a:t>Red (Config.)</a:t>
                      </a:r>
                      <a:endParaRPr lang="es-CO" sz="2000">
                        <a:solidFill>
                          <a:srgbClr val="1F1F1F"/>
                        </a:solidFill>
                        <a:effectLst/>
                        <a:latin typeface="Google Sans Text"/>
                      </a:endParaRPr>
                    </a:p>
                  </a:txBody>
                  <a:tcPr marL="61494" marR="61494" marT="40996" marB="40996" anchor="ctr"/>
                </a:tc>
                <a:tc>
                  <a:txBody>
                    <a:bodyPr/>
                    <a:lstStyle/>
                    <a:p>
                      <a:pPr rtl="0">
                        <a:buNone/>
                      </a:pPr>
                      <a:r>
                        <a:rPr lang="es-ES" sz="2000" b="1">
                          <a:solidFill>
                            <a:srgbClr val="1F1F1F"/>
                          </a:solidFill>
                          <a:effectLst/>
                        </a:rPr>
                        <a:t>Ajustada</a:t>
                      </a:r>
                      <a:r>
                        <a:rPr lang="es-ES" sz="2000">
                          <a:solidFill>
                            <a:srgbClr val="1F1F1F"/>
                          </a:solidFill>
                          <a:effectLst/>
                        </a:rPr>
                        <a:t> para el mejor throughput.</a:t>
                      </a:r>
                      <a:endParaRPr lang="es-ES" sz="2000">
                        <a:solidFill>
                          <a:srgbClr val="1F1F1F"/>
                        </a:solidFill>
                        <a:effectLst/>
                        <a:latin typeface="Google Sans Text"/>
                      </a:endParaRPr>
                    </a:p>
                  </a:txBody>
                  <a:tcPr marL="61494" marR="61494" marT="40996" marB="40996" anchor="ctr"/>
                </a:tc>
                <a:tc>
                  <a:txBody>
                    <a:bodyPr/>
                    <a:lstStyle/>
                    <a:p>
                      <a:pPr rtl="0">
                        <a:buNone/>
                      </a:pPr>
                      <a:r>
                        <a:rPr lang="es-ES" sz="2000" b="1" dirty="0">
                          <a:solidFill>
                            <a:srgbClr val="1F1F1F"/>
                          </a:solidFill>
                          <a:effectLst/>
                        </a:rPr>
                        <a:t>Ajustada</a:t>
                      </a:r>
                      <a:r>
                        <a:rPr lang="es-ES" sz="2000" dirty="0">
                          <a:solidFill>
                            <a:srgbClr val="1F1F1F"/>
                          </a:solidFill>
                          <a:effectLst/>
                        </a:rPr>
                        <a:t> para el mejor </a:t>
                      </a:r>
                      <a:r>
                        <a:rPr lang="es-ES" sz="2000" dirty="0" err="1">
                          <a:solidFill>
                            <a:srgbClr val="1F1F1F"/>
                          </a:solidFill>
                          <a:effectLst/>
                        </a:rPr>
                        <a:t>throughput</a:t>
                      </a:r>
                      <a:r>
                        <a:rPr lang="es-ES" sz="2000" dirty="0">
                          <a:solidFill>
                            <a:srgbClr val="1F1F1F"/>
                          </a:solidFill>
                          <a:effectLst/>
                        </a:rPr>
                        <a:t> (transferencia de datos).</a:t>
                      </a:r>
                      <a:endParaRPr lang="es-ES" sz="2000" dirty="0">
                        <a:solidFill>
                          <a:srgbClr val="1F1F1F"/>
                        </a:solidFill>
                        <a:effectLst/>
                        <a:latin typeface="Google Sans Text"/>
                      </a:endParaRPr>
                    </a:p>
                  </a:txBody>
                  <a:tcPr marL="61494" marR="61494" marT="40996" marB="40996" anchor="ctr"/>
                </a:tc>
                <a:extLst>
                  <a:ext uri="{0D108BD9-81ED-4DB2-BD59-A6C34878D82A}">
                    <a16:rowId xmlns:a16="http://schemas.microsoft.com/office/drawing/2014/main" val="2630449803"/>
                  </a:ext>
                </a:extLst>
              </a:tr>
              <a:tr h="541148">
                <a:tc>
                  <a:txBody>
                    <a:bodyPr/>
                    <a:lstStyle/>
                    <a:p>
                      <a:pPr rtl="0">
                        <a:buNone/>
                      </a:pPr>
                      <a:endParaRPr lang="es-CO" sz="1800" dirty="0">
                        <a:solidFill>
                          <a:schemeClr val="bg1"/>
                        </a:solidFill>
                        <a:effectLst/>
                        <a:latin typeface="Google Sans Text"/>
                      </a:endParaRPr>
                    </a:p>
                  </a:txBody>
                  <a:tcPr marL="61494" marR="61494" marT="40996" marB="40996" anchor="ctr"/>
                </a:tc>
                <a:tc>
                  <a:txBody>
                    <a:bodyPr/>
                    <a:lstStyle/>
                    <a:p>
                      <a:pPr rtl="0">
                        <a:buNone/>
                      </a:pPr>
                      <a:r>
                        <a:rPr lang="es-CO" sz="2000" b="1">
                          <a:solidFill>
                            <a:srgbClr val="1F1F1F"/>
                          </a:solidFill>
                          <a:effectLst/>
                        </a:rPr>
                        <a:t>Aplicación</a:t>
                      </a:r>
                      <a:endParaRPr lang="es-CO" sz="2000">
                        <a:solidFill>
                          <a:srgbClr val="1F1F1F"/>
                        </a:solidFill>
                        <a:effectLst/>
                        <a:latin typeface="Google Sans Text"/>
                      </a:endParaRPr>
                    </a:p>
                  </a:txBody>
                  <a:tcPr marL="61494" marR="61494" marT="40996" marB="40996" anchor="ctr"/>
                </a:tc>
                <a:tc>
                  <a:txBody>
                    <a:bodyPr/>
                    <a:lstStyle/>
                    <a:p>
                      <a:pPr rtl="0">
                        <a:buNone/>
                      </a:pPr>
                      <a:r>
                        <a:rPr lang="es-ES" sz="2000" b="1">
                          <a:solidFill>
                            <a:srgbClr val="1F1F1F"/>
                          </a:solidFill>
                          <a:effectLst/>
                        </a:rPr>
                        <a:t>Optimizar el código SQL</a:t>
                      </a:r>
                      <a:r>
                        <a:rPr lang="es-ES" sz="2000">
                          <a:solidFill>
                            <a:srgbClr val="1F1F1F"/>
                          </a:solidFill>
                          <a:effectLst/>
                        </a:rPr>
                        <a:t> para que las consultas sean eficientes.</a:t>
                      </a:r>
                      <a:endParaRPr lang="es-ES" sz="2000">
                        <a:solidFill>
                          <a:srgbClr val="1F1F1F"/>
                        </a:solidFill>
                        <a:effectLst/>
                        <a:latin typeface="Google Sans Text"/>
                      </a:endParaRPr>
                    </a:p>
                  </a:txBody>
                  <a:tcPr marL="61494" marR="61494" marT="40996" marB="40996" anchor="ctr"/>
                </a:tc>
                <a:tc>
                  <a:txBody>
                    <a:bodyPr/>
                    <a:lstStyle/>
                    <a:p>
                      <a:pPr rtl="0">
                        <a:buNone/>
                      </a:pPr>
                      <a:r>
                        <a:rPr lang="es-ES" sz="2000" b="1" dirty="0">
                          <a:solidFill>
                            <a:srgbClr val="1F1F1F"/>
                          </a:solidFill>
                          <a:effectLst/>
                        </a:rPr>
                        <a:t>Optimizar el servidor DBMS</a:t>
                      </a:r>
                      <a:r>
                        <a:rPr lang="es-ES" sz="2000" dirty="0">
                          <a:solidFill>
                            <a:srgbClr val="1F1F1F"/>
                          </a:solidFill>
                          <a:effectLst/>
                        </a:rPr>
                        <a:t> (configuración y </a:t>
                      </a:r>
                      <a:r>
                        <a:rPr lang="es-ES" sz="2000" dirty="0" err="1">
                          <a:solidFill>
                            <a:srgbClr val="1F1F1F"/>
                          </a:solidFill>
                          <a:effectLst/>
                        </a:rPr>
                        <a:t>tuning</a:t>
                      </a:r>
                      <a:r>
                        <a:rPr lang="es-ES" sz="2000" dirty="0">
                          <a:solidFill>
                            <a:srgbClr val="1F1F1F"/>
                          </a:solidFill>
                          <a:effectLst/>
                        </a:rPr>
                        <a:t>) para manejar la </a:t>
                      </a:r>
                      <a:r>
                        <a:rPr lang="es-ES" sz="2000" b="1" dirty="0">
                          <a:solidFill>
                            <a:srgbClr val="1F1F1F"/>
                          </a:solidFill>
                          <a:effectLst/>
                        </a:rPr>
                        <a:t>carga automatizada</a:t>
                      </a:r>
                      <a:r>
                        <a:rPr lang="es-ES" sz="2000" dirty="0">
                          <a:solidFill>
                            <a:srgbClr val="1F1F1F"/>
                          </a:solidFill>
                          <a:effectLst/>
                        </a:rPr>
                        <a:t>.</a:t>
                      </a:r>
                      <a:endParaRPr lang="es-ES" sz="2000" dirty="0">
                        <a:solidFill>
                          <a:srgbClr val="1F1F1F"/>
                        </a:solidFill>
                        <a:effectLst/>
                        <a:latin typeface="Google Sans Text"/>
                      </a:endParaRPr>
                    </a:p>
                  </a:txBody>
                  <a:tcPr marL="61494" marR="61494" marT="40996" marB="40996" anchor="ctr"/>
                </a:tc>
                <a:extLst>
                  <a:ext uri="{0D108BD9-81ED-4DB2-BD59-A6C34878D82A}">
                    <a16:rowId xmlns:a16="http://schemas.microsoft.com/office/drawing/2014/main" val="2797867319"/>
                  </a:ext>
                </a:extLst>
              </a:tr>
            </a:tbl>
          </a:graphicData>
        </a:graphic>
      </p:graphicFrame>
    </p:spTree>
    <p:extLst>
      <p:ext uri="{BB962C8B-B14F-4D97-AF65-F5344CB8AC3E}">
        <p14:creationId xmlns:p14="http://schemas.microsoft.com/office/powerpoint/2010/main" val="2770307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D3EFEB-32D3-0CA6-B85B-5D1857798D2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02C6EA0-B19E-89E2-281F-161DB5DBF5D0}"/>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AD18AA8A-E475-63C3-CB78-2BDCC29C31B4}"/>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9C38FF1A-5D5D-AEC6-42A4-E21C054240FA}"/>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E03EAC6C-0581-5AA8-3C61-FAAC2FA41960}"/>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D6D3ABC9-506F-6163-BEB0-63C32B4F262F}"/>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D0EEF507-491C-AF62-9594-7BAF0430D2ED}"/>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BAC37C42-41E4-268F-DBED-68644850F424}"/>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E4F296D6-9244-6A68-5905-3CA2F87FDF9C}"/>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E8F2B2ED-CC86-366F-23DE-509ACC8967EA}"/>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707A41E6-2AA8-B6DA-535E-F69C20F7DC6C}"/>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pic>
        <p:nvPicPr>
          <p:cNvPr id="3" name="Imagen 2">
            <a:extLst>
              <a:ext uri="{FF2B5EF4-FFF2-40B4-BE49-F238E27FC236}">
                <a16:creationId xmlns:a16="http://schemas.microsoft.com/office/drawing/2014/main" id="{831F4F25-A4E3-4910-58CF-7D384A8D3B26}"/>
              </a:ext>
            </a:extLst>
          </p:cNvPr>
          <p:cNvPicPr>
            <a:picLocks noChangeAspect="1"/>
          </p:cNvPicPr>
          <p:nvPr/>
        </p:nvPicPr>
        <p:blipFill>
          <a:blip r:embed="rId5"/>
          <a:stretch>
            <a:fillRect/>
          </a:stretch>
        </p:blipFill>
        <p:spPr>
          <a:xfrm>
            <a:off x="2191652" y="2008709"/>
            <a:ext cx="13030151" cy="6807745"/>
          </a:xfrm>
          <a:prstGeom prst="rect">
            <a:avLst/>
          </a:prstGeom>
        </p:spPr>
      </p:pic>
    </p:spTree>
    <p:extLst>
      <p:ext uri="{BB962C8B-B14F-4D97-AF65-F5344CB8AC3E}">
        <p14:creationId xmlns:p14="http://schemas.microsoft.com/office/powerpoint/2010/main" val="1617269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62F7DA-388F-4C0F-BD79-816E26CF45E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6F86443-4607-0D1A-1012-14AE3305C223}"/>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5919FFD1-6EB7-1CF1-8C52-3B0309F906D9}"/>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8D9695A4-A9E4-9B5E-8025-DB4D9C1A6D72}"/>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6284398B-494D-1163-6F87-FA987B86DA20}"/>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D80FD4AC-64B6-806D-BB30-1C5A58EAEB2B}"/>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5AC4B649-467B-09B9-2BBD-5C6466E93B73}"/>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4A031F0C-1FD2-3CCF-AF8B-8550A9C919C1}"/>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38A94D9C-3C32-08E4-657B-EFC191997D73}"/>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3445BD28-F3C8-D987-9CDF-5186D588D88E}"/>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97EBBB37-BC35-CF16-8D6E-7E101CAC9005}"/>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523E012A-EE1D-D405-4B99-E1E42756292A}"/>
              </a:ext>
            </a:extLst>
          </p:cNvPr>
          <p:cNvSpPr txBox="1"/>
          <p:nvPr/>
        </p:nvSpPr>
        <p:spPr>
          <a:xfrm>
            <a:off x="462128" y="357574"/>
            <a:ext cx="16036006" cy="9571851"/>
          </a:xfrm>
          <a:prstGeom prst="rect">
            <a:avLst/>
          </a:prstGeom>
          <a:noFill/>
        </p:spPr>
        <p:txBody>
          <a:bodyPr wrap="square">
            <a:spAutoFit/>
          </a:bodyPr>
          <a:lstStyle/>
          <a:p>
            <a:pPr marL="457200" indent="-457200">
              <a:buAutoNum type="arabicPeriod"/>
            </a:pPr>
            <a:r>
              <a:rPr lang="es-ES" sz="2800" b="1" dirty="0"/>
              <a:t>Recepción y Procesamiento (RAM)</a:t>
            </a:r>
          </a:p>
          <a:p>
            <a:pPr marL="457200" indent="-457200">
              <a:buAutoNum type="arabicPeriod"/>
            </a:pPr>
            <a:endParaRPr lang="es-ES" sz="2800" b="1" dirty="0"/>
          </a:p>
          <a:p>
            <a:pPr>
              <a:buNone/>
            </a:pPr>
            <a:r>
              <a:rPr lang="es-ES" sz="2800" dirty="0"/>
              <a:t>Estos procesos residen en la </a:t>
            </a:r>
            <a:r>
              <a:rPr lang="es-ES" sz="2800" b="1" dirty="0"/>
              <a:t>Memoria Principal (RAM)</a:t>
            </a:r>
            <a:r>
              <a:rPr lang="es-ES" sz="2800" dirty="0"/>
              <a:t> del servidor DBMS y son cruciales porque operan a alta velocidad:</a:t>
            </a:r>
          </a:p>
          <a:p>
            <a:pPr>
              <a:buNone/>
            </a:pPr>
            <a:endParaRPr lang="es-ES" sz="2800" dirty="0"/>
          </a:p>
          <a:p>
            <a:pPr>
              <a:buNone/>
            </a:pPr>
            <a:endParaRPr lang="es-ES" sz="2800" dirty="0"/>
          </a:p>
          <a:p>
            <a:pPr>
              <a:buFont typeface="Arial" panose="020B0604020202020204" pitchFamily="34" charset="0"/>
              <a:buChar char="•"/>
            </a:pPr>
            <a:r>
              <a:rPr lang="es-ES" sz="2800" b="1" dirty="0" err="1"/>
              <a:t>Listener</a:t>
            </a:r>
            <a:r>
              <a:rPr lang="es-ES" sz="2800" b="1" dirty="0"/>
              <a:t> (Oyente):</a:t>
            </a:r>
            <a:r>
              <a:rPr lang="es-ES" sz="2800" dirty="0"/>
              <a:t> Recibe la </a:t>
            </a:r>
            <a:r>
              <a:rPr lang="es-ES" sz="2800" b="1" dirty="0"/>
              <a:t>consulta SQL</a:t>
            </a:r>
            <a:r>
              <a:rPr lang="es-ES" sz="2800" dirty="0"/>
              <a:t> del </a:t>
            </a:r>
            <a:r>
              <a:rPr lang="es-ES" sz="2800" b="1" dirty="0"/>
              <a:t>Proceso Cliente</a:t>
            </a:r>
            <a:r>
              <a:rPr lang="es-ES" sz="2800" dirty="0"/>
              <a:t> a través de la red. Si el </a:t>
            </a:r>
            <a:r>
              <a:rPr lang="es-ES" sz="2800" dirty="0" err="1"/>
              <a:t>Listener</a:t>
            </a:r>
            <a:r>
              <a:rPr lang="es-ES" sz="2800" dirty="0"/>
              <a:t> está saturado, la consulta se retrasará antes de ser procesada.</a:t>
            </a:r>
          </a:p>
          <a:p>
            <a:pPr>
              <a:buFont typeface="Arial" panose="020B0604020202020204" pitchFamily="34" charset="0"/>
              <a:buChar char="•"/>
            </a:pPr>
            <a:r>
              <a:rPr lang="es-ES" sz="2800" b="1" dirty="0" err="1"/>
              <a:t>User</a:t>
            </a:r>
            <a:r>
              <a:rPr lang="es-ES" sz="2800" b="1" dirty="0"/>
              <a:t> </a:t>
            </a:r>
            <a:r>
              <a:rPr lang="es-ES" sz="2800" b="1" dirty="0" err="1"/>
              <a:t>Process</a:t>
            </a:r>
            <a:r>
              <a:rPr lang="es-ES" sz="2800" b="1" dirty="0"/>
              <a:t> (Proceso de Usuario):</a:t>
            </a:r>
            <a:r>
              <a:rPr lang="es-ES" sz="2800" dirty="0"/>
              <a:t> Se dedica a manejar la conexión y la ejecución de la consulta específica enviada por el cliente.</a:t>
            </a:r>
          </a:p>
          <a:p>
            <a:pPr>
              <a:buFont typeface="Arial" panose="020B0604020202020204" pitchFamily="34" charset="0"/>
              <a:buChar char="•"/>
            </a:pPr>
            <a:r>
              <a:rPr lang="es-ES" sz="2800" b="1" dirty="0" err="1"/>
              <a:t>Optimizer</a:t>
            </a:r>
            <a:r>
              <a:rPr lang="es-ES" sz="2800" b="1" dirty="0"/>
              <a:t> (Optimizador):</a:t>
            </a:r>
            <a:r>
              <a:rPr lang="es-ES" sz="2800" dirty="0"/>
              <a:t> Este es el corazón de la optimización. Su trabajo es tomar la consulta SQL y determinar la </a:t>
            </a:r>
            <a:r>
              <a:rPr lang="es-ES" sz="2800" b="1" dirty="0"/>
              <a:t>ruta de ejecución más eficiente</a:t>
            </a:r>
            <a:r>
              <a:rPr lang="es-ES" sz="2800" dirty="0"/>
              <a:t> (el mejor </a:t>
            </a:r>
            <a:r>
              <a:rPr lang="es-ES" sz="2800" i="1" dirty="0"/>
              <a:t>plan de ejecución</a:t>
            </a:r>
            <a:r>
              <a:rPr lang="es-ES" sz="2800" dirty="0"/>
              <a:t>).</a:t>
            </a:r>
          </a:p>
          <a:p>
            <a:pPr marL="742950" lvl="1" indent="-285750">
              <a:buFont typeface="Arial" panose="020B0604020202020204" pitchFamily="34" charset="0"/>
              <a:buChar char="•"/>
            </a:pPr>
            <a:r>
              <a:rPr lang="es-ES" sz="2800" b="1" dirty="0"/>
              <a:t>Optimización:</a:t>
            </a:r>
            <a:r>
              <a:rPr lang="es-ES" sz="2800" dirty="0"/>
              <a:t> El Optimizador consulta las </a:t>
            </a:r>
            <a:r>
              <a:rPr lang="es-ES" sz="2800" b="1" dirty="0"/>
              <a:t>estadísticas</a:t>
            </a:r>
            <a:r>
              <a:rPr lang="es-ES" sz="2800" dirty="0"/>
              <a:t> de la base de datos (índices, tamaños de tablas) para decidir si debe usar un índice, realizar un escaneo completo de la tabla, o qué orden de </a:t>
            </a:r>
            <a:r>
              <a:rPr lang="es-ES" sz="2800" i="1" dirty="0" err="1"/>
              <a:t>joins</a:t>
            </a:r>
            <a:r>
              <a:rPr lang="es-ES" sz="2800" dirty="0"/>
              <a:t> (uniones) utilizar. Tu rol como desarrollador es escribir SQL que el Optimizador pueda interpretar y mejorar.</a:t>
            </a:r>
          </a:p>
          <a:p>
            <a:pPr>
              <a:buFont typeface="Arial" panose="020B0604020202020204" pitchFamily="34" charset="0"/>
              <a:buChar char="•"/>
            </a:pPr>
            <a:r>
              <a:rPr lang="es-ES" sz="2800" b="1" dirty="0" err="1"/>
              <a:t>Scheduler</a:t>
            </a:r>
            <a:r>
              <a:rPr lang="es-ES" sz="2800" b="1" dirty="0"/>
              <a:t> (Planificador):</a:t>
            </a:r>
            <a:r>
              <a:rPr lang="es-ES" sz="2800" dirty="0"/>
              <a:t> Gestiona los recursos del CPU y la prioridad de las tareas. Una mala configuración puede hacer que las consultas se esperen innecesariamente.</a:t>
            </a:r>
          </a:p>
          <a:p>
            <a:pPr>
              <a:buFont typeface="Arial" panose="020B0604020202020204" pitchFamily="34" charset="0"/>
              <a:buChar char="•"/>
            </a:pPr>
            <a:r>
              <a:rPr lang="es-ES" sz="2800" b="1" dirty="0" err="1"/>
              <a:t>Lock</a:t>
            </a:r>
            <a:r>
              <a:rPr lang="es-ES" sz="2800" b="1" dirty="0"/>
              <a:t> Manager (Gestor de Bloqueos):</a:t>
            </a:r>
            <a:r>
              <a:rPr lang="es-ES" sz="2800" dirty="0"/>
              <a:t> Controla el </a:t>
            </a:r>
            <a:r>
              <a:rPr lang="es-ES" sz="2800" b="1" dirty="0"/>
              <a:t>acceso concurrente</a:t>
            </a:r>
            <a:r>
              <a:rPr lang="es-ES" sz="2800" dirty="0"/>
              <a:t> a los datos. Si una consulta automatizada (o manual) bloquea los recursos que otra necesita, ambas se detendrán, generando </a:t>
            </a:r>
            <a:r>
              <a:rPr lang="es-ES" sz="2800" b="1" dirty="0"/>
              <a:t>contención</a:t>
            </a:r>
            <a:r>
              <a:rPr lang="es-ES" sz="2800" dirty="0"/>
              <a:t>. Optimizar las transacciones ayuda a minimizar el tiempo de bloqueo.</a:t>
            </a:r>
          </a:p>
          <a:p>
            <a:pPr>
              <a:buNone/>
            </a:pPr>
            <a:br>
              <a:rPr lang="es-ES" dirty="0"/>
            </a:br>
            <a:endParaRPr lang="es-ES" dirty="0"/>
          </a:p>
        </p:txBody>
      </p:sp>
    </p:spTree>
    <p:extLst>
      <p:ext uri="{BB962C8B-B14F-4D97-AF65-F5344CB8AC3E}">
        <p14:creationId xmlns:p14="http://schemas.microsoft.com/office/powerpoint/2010/main" val="22100111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16576A-4F42-51F3-8432-DF15CD06109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107CF16-F593-3CE1-445E-BF49FC2DAFBA}"/>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AF0E8803-F9AC-53CF-17E6-6B0554D7A09B}"/>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3E7ADBD5-80C5-88B7-61CA-259EBA969AF0}"/>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510DF77E-090B-1D18-25F4-AE9AE64DBC0E}"/>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19FFC3BA-2E10-7AB1-86C3-8E65F19D7B7D}"/>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1B0CA927-6119-BB16-F252-3938F36FDA2D}"/>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315B6F21-1AF6-B5D5-3E05-36A0EEE97607}"/>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C76ED52C-233C-FA1B-703E-00E8358B6598}"/>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57DE6DCA-47A2-CE70-1644-95A2B48545A1}"/>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97D60456-1B8C-4B9F-E87E-FDDE46A0B61D}"/>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F8FDEBDA-2865-9C9D-13B3-14A9972F974E}"/>
              </a:ext>
            </a:extLst>
          </p:cNvPr>
          <p:cNvSpPr txBox="1"/>
          <p:nvPr/>
        </p:nvSpPr>
        <p:spPr>
          <a:xfrm>
            <a:off x="604178" y="763222"/>
            <a:ext cx="16036006" cy="7848302"/>
          </a:xfrm>
          <a:prstGeom prst="rect">
            <a:avLst/>
          </a:prstGeom>
          <a:noFill/>
        </p:spPr>
        <p:txBody>
          <a:bodyPr wrap="square">
            <a:spAutoFit/>
          </a:bodyPr>
          <a:lstStyle/>
          <a:p>
            <a:pPr>
              <a:buNone/>
            </a:pPr>
            <a:r>
              <a:rPr lang="es-ES" sz="2800" b="1" dirty="0"/>
              <a:t>2. Memoria Cache (RAM)</a:t>
            </a:r>
          </a:p>
          <a:p>
            <a:pPr>
              <a:buNone/>
            </a:pPr>
            <a:r>
              <a:rPr lang="es-ES" sz="2800" dirty="0"/>
              <a:t>Las áreas de memoria </a:t>
            </a:r>
            <a:r>
              <a:rPr lang="es-ES" sz="2800" b="1" dirty="0"/>
              <a:t>Cache</a:t>
            </a:r>
            <a:r>
              <a:rPr lang="es-ES" sz="2800" dirty="0"/>
              <a:t> son la primera línea de defensa contra las operaciones lentas de I/O al disco:</a:t>
            </a:r>
          </a:p>
          <a:p>
            <a:pPr>
              <a:buNone/>
            </a:pPr>
            <a:endParaRPr lang="es-ES" sz="2800" dirty="0"/>
          </a:p>
          <a:p>
            <a:pPr>
              <a:buFont typeface="Arial" panose="020B0604020202020204" pitchFamily="34" charset="0"/>
              <a:buChar char="•"/>
            </a:pPr>
            <a:r>
              <a:rPr lang="es-ES" sz="2800" b="1" dirty="0"/>
              <a:t>SQL Cache (Caché SQL / Biblioteca de Sentencias):</a:t>
            </a:r>
            <a:r>
              <a:rPr lang="es-ES" sz="2800" dirty="0"/>
              <a:t> Almacena el </a:t>
            </a:r>
            <a:r>
              <a:rPr lang="es-ES" sz="2800" b="1" dirty="0"/>
              <a:t>plan de ejecución</a:t>
            </a:r>
            <a:r>
              <a:rPr lang="es-ES" sz="2800" dirty="0"/>
              <a:t> ya optimizado de una consulta. Si el mismo </a:t>
            </a:r>
            <a:r>
              <a:rPr lang="es-ES" sz="2800" i="1" dirty="0" err="1"/>
              <a:t>statement</a:t>
            </a:r>
            <a:r>
              <a:rPr lang="es-ES" sz="2800" dirty="0"/>
              <a:t> SQL (consulta) se ejecuta de nuevo (común en consultas automatizadas), el DBMS </a:t>
            </a:r>
            <a:r>
              <a:rPr lang="es-ES" sz="2800" b="1" dirty="0"/>
              <a:t>omite al Optimizador</a:t>
            </a:r>
            <a:r>
              <a:rPr lang="es-ES" sz="2800" dirty="0"/>
              <a:t> y reutiliza el plan ya existente.</a:t>
            </a:r>
          </a:p>
          <a:p>
            <a:pPr>
              <a:buFont typeface="Arial" panose="020B0604020202020204" pitchFamily="34" charset="0"/>
              <a:buChar char="•"/>
            </a:pPr>
            <a:endParaRPr lang="es-ES" sz="2800" dirty="0"/>
          </a:p>
          <a:p>
            <a:pPr marL="742950" lvl="1" indent="-285750">
              <a:buFont typeface="Arial" panose="020B0604020202020204" pitchFamily="34" charset="0"/>
              <a:buChar char="•"/>
            </a:pPr>
            <a:r>
              <a:rPr lang="es-ES" sz="2800" b="1" dirty="0"/>
              <a:t>Optimización:</a:t>
            </a:r>
            <a:r>
              <a:rPr lang="es-ES" sz="2800" dirty="0"/>
              <a:t> Usar </a:t>
            </a:r>
            <a:r>
              <a:rPr lang="es-ES" sz="2800" b="1" dirty="0"/>
              <a:t>consultas parametrizadas</a:t>
            </a:r>
            <a:r>
              <a:rPr lang="es-ES" sz="2800" dirty="0"/>
              <a:t> aumenta la probabilidad de reutilizar el plan de ejecución en la SQL Cache, lo que reduce la carga del servidor.</a:t>
            </a:r>
          </a:p>
          <a:p>
            <a:pPr marL="742950" lvl="1" indent="-285750">
              <a:buFont typeface="Arial" panose="020B0604020202020204" pitchFamily="34" charset="0"/>
              <a:buChar char="•"/>
            </a:pPr>
            <a:endParaRPr lang="es-ES" sz="2800" dirty="0"/>
          </a:p>
          <a:p>
            <a:pPr>
              <a:buFont typeface="Arial" panose="020B0604020202020204" pitchFamily="34" charset="0"/>
              <a:buChar char="•"/>
            </a:pPr>
            <a:r>
              <a:rPr lang="es-ES" sz="2800" b="1" dirty="0"/>
              <a:t>Data Cache (Caché de Datos / Buffer Cache):</a:t>
            </a:r>
            <a:r>
              <a:rPr lang="es-ES" sz="2800" dirty="0"/>
              <a:t> Almacena los </a:t>
            </a:r>
            <a:r>
              <a:rPr lang="es-ES" sz="2800" b="1" dirty="0"/>
              <a:t>bloques de datos</a:t>
            </a:r>
            <a:r>
              <a:rPr lang="es-ES" sz="2800" dirty="0"/>
              <a:t> que han sido leídos recientemente desde el disco. Si una consulta requiere datos que ya están en esta caché, el DBMS evita una costosa operación de I/O.</a:t>
            </a:r>
          </a:p>
          <a:p>
            <a:pPr>
              <a:buFont typeface="Arial" panose="020B0604020202020204" pitchFamily="34" charset="0"/>
              <a:buChar char="•"/>
            </a:pPr>
            <a:endParaRPr lang="es-ES" sz="2800" dirty="0"/>
          </a:p>
          <a:p>
            <a:pPr marL="742950" lvl="1" indent="-285750">
              <a:buFont typeface="Arial" panose="020B0604020202020204" pitchFamily="34" charset="0"/>
              <a:buChar char="•"/>
            </a:pPr>
            <a:r>
              <a:rPr lang="es-ES" sz="2800" b="1" dirty="0"/>
              <a:t>Optimización:</a:t>
            </a:r>
            <a:r>
              <a:rPr lang="es-ES" sz="2800" dirty="0"/>
              <a:t> Asegurar que la </a:t>
            </a:r>
            <a:r>
              <a:rPr lang="es-ES" sz="2800" b="1" dirty="0"/>
              <a:t>RAM del servidor sea máxima</a:t>
            </a:r>
            <a:r>
              <a:rPr lang="es-ES" sz="2800" dirty="0"/>
              <a:t> (como se discutió en las tablas anteriores) permite que esta caché sea grande, aumentando la probabilidad de encontrar los datos aquí (lo que se conoce como </a:t>
            </a:r>
            <a:r>
              <a:rPr lang="es-ES" sz="2800" i="1" dirty="0"/>
              <a:t>hit-</a:t>
            </a:r>
            <a:r>
              <a:rPr lang="es-ES" sz="2800" i="1" dirty="0" err="1"/>
              <a:t>rate</a:t>
            </a:r>
            <a:r>
              <a:rPr lang="es-ES" sz="2800" dirty="0"/>
              <a:t>).</a:t>
            </a:r>
          </a:p>
        </p:txBody>
      </p:sp>
    </p:spTree>
    <p:extLst>
      <p:ext uri="{BB962C8B-B14F-4D97-AF65-F5344CB8AC3E}">
        <p14:creationId xmlns:p14="http://schemas.microsoft.com/office/powerpoint/2010/main" val="2044897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E02FE6-AE9F-4C3C-D3A5-A2DE1D49AAB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E50AA42-D4CA-B02C-96B9-C012DF838740}"/>
              </a:ext>
            </a:extLst>
          </p:cNvPr>
          <p:cNvSpPr/>
          <p:nvPr/>
        </p:nvSpPr>
        <p:spPr>
          <a:xfrm>
            <a:off x="16240722" y="9245973"/>
            <a:ext cx="1388509" cy="555404"/>
          </a:xfrm>
          <a:custGeom>
            <a:avLst/>
            <a:gdLst/>
            <a:ahLst/>
            <a:cxnLst/>
            <a:rect l="l" t="t" r="r" b="b"/>
            <a:pathLst>
              <a:path w="1388509" h="555404">
                <a:moveTo>
                  <a:pt x="0" y="0"/>
                </a:moveTo>
                <a:lnTo>
                  <a:pt x="1388510" y="0"/>
                </a:lnTo>
                <a:lnTo>
                  <a:pt x="1388510" y="555404"/>
                </a:lnTo>
                <a:lnTo>
                  <a:pt x="0" y="555404"/>
                </a:lnTo>
                <a:lnTo>
                  <a:pt x="0" y="0"/>
                </a:lnTo>
                <a:close/>
              </a:path>
            </a:pathLst>
          </a:custGeom>
          <a:blipFill>
            <a:blip r:embed="rId2"/>
            <a:stretch>
              <a:fillRect/>
            </a:stretch>
          </a:blipFill>
        </p:spPr>
        <p:txBody>
          <a:bodyPr/>
          <a:lstStyle/>
          <a:p>
            <a:endParaRPr lang="es-CO"/>
          </a:p>
        </p:txBody>
      </p:sp>
      <p:grpSp>
        <p:nvGrpSpPr>
          <p:cNvPr id="6" name="Group 6">
            <a:extLst>
              <a:ext uri="{FF2B5EF4-FFF2-40B4-BE49-F238E27FC236}">
                <a16:creationId xmlns:a16="http://schemas.microsoft.com/office/drawing/2014/main" id="{1129EE45-B080-159D-4F51-F115CAF4A595}"/>
              </a:ext>
            </a:extLst>
          </p:cNvPr>
          <p:cNvGrpSpPr/>
          <p:nvPr/>
        </p:nvGrpSpPr>
        <p:grpSpPr>
          <a:xfrm>
            <a:off x="17896105" y="0"/>
            <a:ext cx="449045" cy="10287000"/>
            <a:chOff x="0" y="0"/>
            <a:chExt cx="598727" cy="13716000"/>
          </a:xfrm>
        </p:grpSpPr>
        <p:grpSp>
          <p:nvGrpSpPr>
            <p:cNvPr id="7" name="Group 7">
              <a:extLst>
                <a:ext uri="{FF2B5EF4-FFF2-40B4-BE49-F238E27FC236}">
                  <a16:creationId xmlns:a16="http://schemas.microsoft.com/office/drawing/2014/main" id="{BB4B7FE0-3292-856A-B62D-452F5E311082}"/>
                </a:ext>
              </a:extLst>
            </p:cNvPr>
            <p:cNvGrpSpPr/>
            <p:nvPr/>
          </p:nvGrpSpPr>
          <p:grpSpPr>
            <a:xfrm>
              <a:off x="77114" y="0"/>
              <a:ext cx="444500" cy="13716000"/>
              <a:chOff x="0" y="0"/>
              <a:chExt cx="87802" cy="2709333"/>
            </a:xfrm>
          </p:grpSpPr>
          <p:sp>
            <p:nvSpPr>
              <p:cNvPr id="8" name="Freeform 8">
                <a:extLst>
                  <a:ext uri="{FF2B5EF4-FFF2-40B4-BE49-F238E27FC236}">
                    <a16:creationId xmlns:a16="http://schemas.microsoft.com/office/drawing/2014/main" id="{E07894BB-BA72-0D06-4159-E84D6E301E9C}"/>
                  </a:ext>
                </a:extLst>
              </p:cNvPr>
              <p:cNvSpPr/>
              <p:nvPr/>
            </p:nvSpPr>
            <p:spPr>
              <a:xfrm>
                <a:off x="0" y="0"/>
                <a:ext cx="87802" cy="2709333"/>
              </a:xfrm>
              <a:custGeom>
                <a:avLst/>
                <a:gdLst/>
                <a:ahLst/>
                <a:cxnLst/>
                <a:rect l="l" t="t" r="r" b="b"/>
                <a:pathLst>
                  <a:path w="87802" h="2709333">
                    <a:moveTo>
                      <a:pt x="0" y="0"/>
                    </a:moveTo>
                    <a:lnTo>
                      <a:pt x="87802" y="0"/>
                    </a:lnTo>
                    <a:lnTo>
                      <a:pt x="87802" y="2709333"/>
                    </a:lnTo>
                    <a:lnTo>
                      <a:pt x="0" y="2709333"/>
                    </a:lnTo>
                    <a:close/>
                  </a:path>
                </a:pathLst>
              </a:custGeom>
              <a:gradFill rotWithShape="1">
                <a:gsLst>
                  <a:gs pos="0">
                    <a:srgbClr val="6B1374">
                      <a:alpha val="100000"/>
                    </a:srgbClr>
                  </a:gs>
                  <a:gs pos="33333">
                    <a:srgbClr val="700A89">
                      <a:alpha val="100000"/>
                    </a:srgbClr>
                  </a:gs>
                  <a:gs pos="66667">
                    <a:srgbClr val="C20052">
                      <a:alpha val="100000"/>
                    </a:srgbClr>
                  </a:gs>
                  <a:gs pos="100000">
                    <a:srgbClr val="FF0055">
                      <a:alpha val="100000"/>
                    </a:srgbClr>
                  </a:gs>
                </a:gsLst>
                <a:lin ang="5400000"/>
              </a:gradFill>
            </p:spPr>
            <p:txBody>
              <a:bodyPr/>
              <a:lstStyle/>
              <a:p>
                <a:endParaRPr lang="es-CO"/>
              </a:p>
            </p:txBody>
          </p:sp>
          <p:sp>
            <p:nvSpPr>
              <p:cNvPr id="9" name="TextBox 9">
                <a:extLst>
                  <a:ext uri="{FF2B5EF4-FFF2-40B4-BE49-F238E27FC236}">
                    <a16:creationId xmlns:a16="http://schemas.microsoft.com/office/drawing/2014/main" id="{0A935FEC-A423-6FEE-374B-4F687685F82F}"/>
                  </a:ext>
                </a:extLst>
              </p:cNvPr>
              <p:cNvSpPr txBox="1"/>
              <p:nvPr/>
            </p:nvSpPr>
            <p:spPr>
              <a:xfrm>
                <a:off x="0" y="-38100"/>
                <a:ext cx="87802" cy="2747433"/>
              </a:xfrm>
              <a:prstGeom prst="rect">
                <a:avLst/>
              </a:prstGeom>
            </p:spPr>
            <p:txBody>
              <a:bodyPr lIns="50800" tIns="50800" rIns="50800" bIns="50800" rtlCol="0" anchor="ctr"/>
              <a:lstStyle/>
              <a:p>
                <a:pPr algn="ctr">
                  <a:lnSpc>
                    <a:spcPts val="2659"/>
                  </a:lnSpc>
                </a:pPr>
                <a:endParaRPr/>
              </a:p>
            </p:txBody>
          </p:sp>
        </p:grpSp>
        <p:sp>
          <p:nvSpPr>
            <p:cNvPr id="10" name="Freeform 10">
              <a:extLst>
                <a:ext uri="{FF2B5EF4-FFF2-40B4-BE49-F238E27FC236}">
                  <a16:creationId xmlns:a16="http://schemas.microsoft.com/office/drawing/2014/main" id="{8D14F653-BB52-B9C4-3304-512781499527}"/>
                </a:ext>
              </a:extLst>
            </p:cNvPr>
            <p:cNvSpPr/>
            <p:nvPr/>
          </p:nvSpPr>
          <p:spPr>
            <a:xfrm>
              <a:off x="22810" y="1020609"/>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11" name="Freeform 11">
              <a:extLst>
                <a:ext uri="{FF2B5EF4-FFF2-40B4-BE49-F238E27FC236}">
                  <a16:creationId xmlns:a16="http://schemas.microsoft.com/office/drawing/2014/main" id="{7F001C47-3014-FDD1-D826-FFE70A854532}"/>
                </a:ext>
              </a:extLst>
            </p:cNvPr>
            <p:cNvSpPr/>
            <p:nvPr/>
          </p:nvSpPr>
          <p:spPr>
            <a:xfrm rot="-10800000">
              <a:off x="22810" y="102655"/>
              <a:ext cx="553108" cy="542737"/>
            </a:xfrm>
            <a:custGeom>
              <a:avLst/>
              <a:gdLst/>
              <a:ahLst/>
              <a:cxnLst/>
              <a:rect l="l" t="t" r="r" b="b"/>
              <a:pathLst>
                <a:path w="553108" h="542737">
                  <a:moveTo>
                    <a:pt x="0" y="0"/>
                  </a:moveTo>
                  <a:lnTo>
                    <a:pt x="553108" y="0"/>
                  </a:lnTo>
                  <a:lnTo>
                    <a:pt x="553108" y="542737"/>
                  </a:lnTo>
                  <a:lnTo>
                    <a:pt x="0" y="5427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12" name="Group 12">
              <a:extLst>
                <a:ext uri="{FF2B5EF4-FFF2-40B4-BE49-F238E27FC236}">
                  <a16:creationId xmlns:a16="http://schemas.microsoft.com/office/drawing/2014/main" id="{0A789EE8-747D-6AA7-0097-B968AEB96479}"/>
                </a:ext>
              </a:extLst>
            </p:cNvPr>
            <p:cNvGrpSpPr/>
            <p:nvPr/>
          </p:nvGrpSpPr>
          <p:grpSpPr>
            <a:xfrm rot="1460314">
              <a:off x="1518" y="765089"/>
              <a:ext cx="595692" cy="135824"/>
              <a:chOff x="0" y="0"/>
              <a:chExt cx="1355149" cy="308989"/>
            </a:xfrm>
          </p:grpSpPr>
          <p:sp>
            <p:nvSpPr>
              <p:cNvPr id="13" name="Freeform 13">
                <a:extLst>
                  <a:ext uri="{FF2B5EF4-FFF2-40B4-BE49-F238E27FC236}">
                    <a16:creationId xmlns:a16="http://schemas.microsoft.com/office/drawing/2014/main" id="{4D946843-7A7E-7F2A-515A-EF89A16A939C}"/>
                  </a:ext>
                </a:extLst>
              </p:cNvPr>
              <p:cNvSpPr/>
              <p:nvPr/>
            </p:nvSpPr>
            <p:spPr>
              <a:xfrm>
                <a:off x="0" y="0"/>
                <a:ext cx="1355149" cy="308989"/>
              </a:xfrm>
              <a:custGeom>
                <a:avLst/>
                <a:gdLst/>
                <a:ahLst/>
                <a:cxnLst/>
                <a:rect l="l" t="t" r="r" b="b"/>
                <a:pathLst>
                  <a:path w="1355149" h="308989">
                    <a:moveTo>
                      <a:pt x="154494" y="0"/>
                    </a:moveTo>
                    <a:lnTo>
                      <a:pt x="1200655" y="0"/>
                    </a:lnTo>
                    <a:cubicBezTo>
                      <a:pt x="1241629" y="0"/>
                      <a:pt x="1280926" y="16277"/>
                      <a:pt x="1309899" y="45250"/>
                    </a:cubicBezTo>
                    <a:cubicBezTo>
                      <a:pt x="1338872" y="74224"/>
                      <a:pt x="1355149" y="113520"/>
                      <a:pt x="1355149" y="154494"/>
                    </a:cubicBezTo>
                    <a:lnTo>
                      <a:pt x="1355149" y="154494"/>
                    </a:lnTo>
                    <a:cubicBezTo>
                      <a:pt x="1355149" y="239819"/>
                      <a:pt x="1285980" y="308989"/>
                      <a:pt x="1200655" y="308989"/>
                    </a:cubicBezTo>
                    <a:lnTo>
                      <a:pt x="154494" y="308989"/>
                    </a:lnTo>
                    <a:cubicBezTo>
                      <a:pt x="113520" y="308989"/>
                      <a:pt x="74224" y="292712"/>
                      <a:pt x="45250" y="263738"/>
                    </a:cubicBezTo>
                    <a:cubicBezTo>
                      <a:pt x="16277" y="234765"/>
                      <a:pt x="0" y="195469"/>
                      <a:pt x="0" y="154494"/>
                    </a:cubicBezTo>
                    <a:lnTo>
                      <a:pt x="0" y="154494"/>
                    </a:lnTo>
                    <a:cubicBezTo>
                      <a:pt x="0" y="113520"/>
                      <a:pt x="16277" y="74224"/>
                      <a:pt x="45250" y="45250"/>
                    </a:cubicBezTo>
                    <a:cubicBezTo>
                      <a:pt x="74224" y="16277"/>
                      <a:pt x="113520" y="0"/>
                      <a:pt x="154494" y="0"/>
                    </a:cubicBezTo>
                    <a:close/>
                  </a:path>
                </a:pathLst>
              </a:custGeom>
              <a:solidFill>
                <a:srgbClr val="FFFFFF"/>
              </a:solidFill>
            </p:spPr>
            <p:txBody>
              <a:bodyPr/>
              <a:lstStyle/>
              <a:p>
                <a:endParaRPr lang="es-CO"/>
              </a:p>
            </p:txBody>
          </p:sp>
          <p:sp>
            <p:nvSpPr>
              <p:cNvPr id="14" name="TextBox 14">
                <a:extLst>
                  <a:ext uri="{FF2B5EF4-FFF2-40B4-BE49-F238E27FC236}">
                    <a16:creationId xmlns:a16="http://schemas.microsoft.com/office/drawing/2014/main" id="{DFF37B4A-9E53-6887-0FF5-588E81BE4FBF}"/>
                  </a:ext>
                </a:extLst>
              </p:cNvPr>
              <p:cNvSpPr txBox="1"/>
              <p:nvPr/>
            </p:nvSpPr>
            <p:spPr>
              <a:xfrm>
                <a:off x="0" y="-38100"/>
                <a:ext cx="1355149" cy="347089"/>
              </a:xfrm>
              <a:prstGeom prst="rect">
                <a:avLst/>
              </a:prstGeom>
            </p:spPr>
            <p:txBody>
              <a:bodyPr lIns="50800" tIns="50800" rIns="50800" bIns="50800" rtlCol="0" anchor="ctr"/>
              <a:lstStyle/>
              <a:p>
                <a:pPr algn="ctr">
                  <a:lnSpc>
                    <a:spcPts val="2659"/>
                  </a:lnSpc>
                </a:pPr>
                <a:endParaRPr/>
              </a:p>
            </p:txBody>
          </p:sp>
        </p:grpSp>
      </p:grpSp>
      <p:sp>
        <p:nvSpPr>
          <p:cNvPr id="4" name="CuadroTexto 3">
            <a:extLst>
              <a:ext uri="{FF2B5EF4-FFF2-40B4-BE49-F238E27FC236}">
                <a16:creationId xmlns:a16="http://schemas.microsoft.com/office/drawing/2014/main" id="{A36BFA59-E22B-1540-2A84-FD4CC4844A50}"/>
              </a:ext>
            </a:extLst>
          </p:cNvPr>
          <p:cNvSpPr txBox="1"/>
          <p:nvPr/>
        </p:nvSpPr>
        <p:spPr>
          <a:xfrm>
            <a:off x="1125997" y="968983"/>
            <a:ext cx="16036006" cy="7201972"/>
          </a:xfrm>
          <a:prstGeom prst="rect">
            <a:avLst/>
          </a:prstGeom>
          <a:noFill/>
        </p:spPr>
        <p:txBody>
          <a:bodyPr wrap="square">
            <a:spAutoFit/>
          </a:bodyPr>
          <a:lstStyle/>
          <a:p>
            <a:pPr>
              <a:buNone/>
            </a:pPr>
            <a:br>
              <a:rPr lang="es-ES" dirty="0"/>
            </a:br>
            <a:r>
              <a:rPr lang="es-ES" sz="3200" b="1" dirty="0"/>
              <a:t>3. Almacenamiento (Disco Duro)</a:t>
            </a:r>
          </a:p>
          <a:p>
            <a:pPr>
              <a:buNone/>
            </a:pPr>
            <a:endParaRPr lang="es-ES" sz="3200" b="1" dirty="0"/>
          </a:p>
          <a:p>
            <a:pPr>
              <a:buNone/>
            </a:pPr>
            <a:r>
              <a:rPr lang="es-ES" sz="3200" dirty="0"/>
              <a:t>La </a:t>
            </a:r>
            <a:r>
              <a:rPr lang="es-ES" sz="3200" b="1" dirty="0"/>
              <a:t>Base de Datos</a:t>
            </a:r>
            <a:r>
              <a:rPr lang="es-ES" sz="3200" dirty="0"/>
              <a:t> reside en la </a:t>
            </a:r>
            <a:r>
              <a:rPr lang="es-ES" sz="3200" b="1" dirty="0"/>
              <a:t>Memoria Secundaria Permanente (Disco Duro)</a:t>
            </a:r>
            <a:r>
              <a:rPr lang="es-ES" sz="3200" dirty="0"/>
              <a:t> y solo se accede mediante operaciones de </a:t>
            </a:r>
            <a:r>
              <a:rPr lang="es-ES" sz="3200" b="1" dirty="0"/>
              <a:t>I/O</a:t>
            </a:r>
            <a:r>
              <a:rPr lang="es-ES" sz="3200" dirty="0"/>
              <a:t> cuando el dato o el plan no están en la RAM.</a:t>
            </a:r>
          </a:p>
          <a:p>
            <a:pPr>
              <a:buNone/>
            </a:pPr>
            <a:endParaRPr lang="es-ES" sz="3200" dirty="0"/>
          </a:p>
          <a:p>
            <a:pPr>
              <a:buFont typeface="Arial" panose="020B0604020202020204" pitchFamily="34" charset="0"/>
              <a:buChar char="•"/>
            </a:pPr>
            <a:r>
              <a:rPr lang="es-ES" sz="3200" b="1" dirty="0"/>
              <a:t>Optimización:</a:t>
            </a:r>
            <a:r>
              <a:rPr lang="es-ES" sz="3200" dirty="0"/>
              <a:t> La clave aquí es minimizar las operaciones de I/O:</a:t>
            </a:r>
          </a:p>
          <a:p>
            <a:pPr>
              <a:buFont typeface="Arial" panose="020B0604020202020204" pitchFamily="34" charset="0"/>
              <a:buChar char="•"/>
            </a:pPr>
            <a:endParaRPr lang="es-ES" sz="3200" dirty="0"/>
          </a:p>
          <a:p>
            <a:pPr marL="742950" lvl="1" indent="-285750">
              <a:buFont typeface="Arial" panose="020B0604020202020204" pitchFamily="34" charset="0"/>
              <a:buChar char="•"/>
            </a:pPr>
            <a:r>
              <a:rPr lang="es-ES" sz="3200" b="1" dirty="0"/>
              <a:t>Índices:</a:t>
            </a:r>
            <a:r>
              <a:rPr lang="es-ES" sz="3200" dirty="0"/>
              <a:t> Los índices permiten que el Optimizador dirija la consulta directamente a los bloques de datos relevantes en los </a:t>
            </a:r>
            <a:r>
              <a:rPr lang="es-ES" sz="3200" b="1" dirty="0"/>
              <a:t>Data Files</a:t>
            </a:r>
            <a:r>
              <a:rPr lang="es-ES" sz="3200" dirty="0"/>
              <a:t>, en lugar de escanear toda la tabla.</a:t>
            </a:r>
          </a:p>
          <a:p>
            <a:pPr marL="742950" lvl="1" indent="-285750">
              <a:buFont typeface="Arial" panose="020B0604020202020204" pitchFamily="34" charset="0"/>
              <a:buChar char="•"/>
            </a:pPr>
            <a:endParaRPr lang="es-ES" sz="3200" dirty="0"/>
          </a:p>
          <a:p>
            <a:pPr marL="742950" lvl="1" indent="-285750">
              <a:buFont typeface="Arial" panose="020B0604020202020204" pitchFamily="34" charset="0"/>
              <a:buChar char="•"/>
            </a:pPr>
            <a:r>
              <a:rPr lang="es-ES" sz="3200" b="1" dirty="0"/>
              <a:t>Configuración de Disco (RAID/SSD):</a:t>
            </a:r>
            <a:r>
              <a:rPr lang="es-ES" sz="3200" dirty="0"/>
              <a:t> Si una operación de I/O es inevitable, el uso de </a:t>
            </a:r>
            <a:r>
              <a:rPr lang="es-ES" sz="3200" b="1" dirty="0"/>
              <a:t>SSD</a:t>
            </a:r>
            <a:r>
              <a:rPr lang="es-ES" sz="3200" dirty="0"/>
              <a:t> y configuraciones </a:t>
            </a:r>
            <a:r>
              <a:rPr lang="es-ES" sz="3200" b="1" dirty="0"/>
              <a:t>RAID</a:t>
            </a:r>
            <a:r>
              <a:rPr lang="es-ES" sz="3200" dirty="0"/>
              <a:t> de alto rendimiento asegura que la lectura/escritura sea lo más rápida posible.</a:t>
            </a:r>
          </a:p>
        </p:txBody>
      </p:sp>
    </p:spTree>
    <p:extLst>
      <p:ext uri="{BB962C8B-B14F-4D97-AF65-F5344CB8AC3E}">
        <p14:creationId xmlns:p14="http://schemas.microsoft.com/office/powerpoint/2010/main" val="167025096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d0e0202-030e-462a-aa27-6a6a82479e70" xsi:nil="true"/>
    <lcf76f155ced4ddcb4097134ff3c332f xmlns="6c275f7e-0654-4a6d-8904-2cca8e28e712">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9E0DDBAFD1725F409D01B56EA32EFDE3" ma:contentTypeVersion="7" ma:contentTypeDescription="Crear nuevo documento." ma:contentTypeScope="" ma:versionID="7dc7d2ffd02d580038770cdc54fb49b2">
  <xsd:schema xmlns:xsd="http://www.w3.org/2001/XMLSchema" xmlns:xs="http://www.w3.org/2001/XMLSchema" xmlns:p="http://schemas.microsoft.com/office/2006/metadata/properties" xmlns:ns2="6c275f7e-0654-4a6d-8904-2cca8e28e712" xmlns:ns3="cd0e0202-030e-462a-aa27-6a6a82479e70" targetNamespace="http://schemas.microsoft.com/office/2006/metadata/properties" ma:root="true" ma:fieldsID="6553f877db16f6ec9bb39e8e018c4235" ns2:_="" ns3:_="">
    <xsd:import namespace="6c275f7e-0654-4a6d-8904-2cca8e28e712"/>
    <xsd:import namespace="cd0e0202-030e-462a-aa27-6a6a82479e70"/>
    <xsd:element name="properties">
      <xsd:complexType>
        <xsd:sequence>
          <xsd:element name="documentManagement">
            <xsd:complexType>
              <xsd:all>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c275f7e-0654-4a6d-8904-2cca8e28e712"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Etiquetas de imagen" ma:readOnly="false" ma:fieldId="{5cf76f15-5ced-4ddc-b409-7134ff3c332f}" ma:taxonomyMulti="true" ma:sspId="39d08eb0-6654-4c6a-ad6e-6625fbda6bf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cd0e0202-030e-462a-aa27-6a6a82479e70"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821bf81b-0d50-4df5-8eec-576b1a7382f6}" ma:internalName="TaxCatchAll" ma:showField="CatchAllData" ma:web="cd0e0202-030e-462a-aa27-6a6a82479e7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B26D1D1-A15E-45AB-876A-271BF38AB980}">
  <ds:schemaRefs>
    <ds:schemaRef ds:uri="http://schemas.microsoft.com/office/2006/metadata/properties"/>
    <ds:schemaRef ds:uri="http://schemas.microsoft.com/office/infopath/2007/PartnerControls"/>
    <ds:schemaRef ds:uri="cd0e0202-030e-462a-aa27-6a6a82479e70"/>
    <ds:schemaRef ds:uri="6c275f7e-0654-4a6d-8904-2cca8e28e712"/>
  </ds:schemaRefs>
</ds:datastoreItem>
</file>

<file path=customXml/itemProps2.xml><?xml version="1.0" encoding="utf-8"?>
<ds:datastoreItem xmlns:ds="http://schemas.openxmlformats.org/officeDocument/2006/customXml" ds:itemID="{FE3D0385-A233-4172-ADB2-B697B7C47559}">
  <ds:schemaRefs>
    <ds:schemaRef ds:uri="http://schemas.microsoft.com/sharepoint/v3/contenttype/forms"/>
  </ds:schemaRefs>
</ds:datastoreItem>
</file>

<file path=customXml/itemProps3.xml><?xml version="1.0" encoding="utf-8"?>
<ds:datastoreItem xmlns:ds="http://schemas.openxmlformats.org/officeDocument/2006/customXml" ds:itemID="{C2897171-D617-4035-84F5-B2C4786536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c275f7e-0654-4a6d-8904-2cca8e28e712"/>
    <ds:schemaRef ds:uri="cd0e0202-030e-462a-aa27-6a6a82479e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8093</TotalTime>
  <Words>3511</Words>
  <Application>Microsoft Office PowerPoint</Application>
  <PresentationFormat>Personalizado</PresentationFormat>
  <Paragraphs>325</Paragraphs>
  <Slides>33</Slides>
  <Notes>2</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33</vt:i4>
      </vt:variant>
    </vt:vector>
  </HeadingPairs>
  <TitlesOfParts>
    <vt:vector size="45" baseType="lpstr">
      <vt:lpstr>Wingdings</vt:lpstr>
      <vt:lpstr>quote-cjk-patch</vt:lpstr>
      <vt:lpstr>Courier New</vt:lpstr>
      <vt:lpstr>Poppins 1 Bold</vt:lpstr>
      <vt:lpstr>Arial Unicode MS</vt:lpstr>
      <vt:lpstr>Menlo</vt:lpstr>
      <vt:lpstr>Poppins</vt:lpstr>
      <vt:lpstr>Consolas</vt:lpstr>
      <vt:lpstr>Google Sans Text</vt:lpstr>
      <vt:lpstr>Calibri</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Administrador</dc:creator>
  <cp:lastModifiedBy>Juan Esteban Mejia Velasquez</cp:lastModifiedBy>
  <cp:revision>31</cp:revision>
  <dcterms:created xsi:type="dcterms:W3CDTF">2006-08-16T00:00:00Z</dcterms:created>
  <dcterms:modified xsi:type="dcterms:W3CDTF">2025-11-28T04:05:37Z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0x0101009E0DDBAFD1725F409D01B56EA32EFDE3</vt:lpwstr>
  </property>
  <property fmtid="{D5CDD505-2E9C-101B-9397-08002B2CF9AE}" pid="3" name="GUID">
    <vt:lpwstr>8ee56194-4f5f-4314-9a7c-fa71b263b52c</vt:lpwstr>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SharedWithUsers">
    <vt:lpwstr/>
  </property>
  <property fmtid="{D5CDD505-2E9C-101B-9397-08002B2CF9AE}" pid="8" name="TriggerFlowInfo">
    <vt:lpwstr/>
  </property>
  <property fmtid="{D5CDD505-2E9C-101B-9397-08002B2CF9AE}" pid="9" name="ComplianceAssetId">
    <vt:lpwstr/>
  </property>
  <property fmtid="{D5CDD505-2E9C-101B-9397-08002B2CF9AE}" pid="10" name="TemplateUrl">
    <vt:lpwstr/>
  </property>
  <property fmtid="{D5CDD505-2E9C-101B-9397-08002B2CF9AE}" pid="11" name="MediaServiceImageTags">
    <vt:lpwstr/>
  </property>
</Properties>
</file>